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EC2"/>
    <a:srgbClr val="FF6600"/>
    <a:srgbClr val="5509DF"/>
    <a:srgbClr val="B251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pl-PL" sz="2000" dirty="0"/>
              <a:t>KLIMAT</a:t>
            </a:r>
            <a:r>
              <a:rPr lang="pl-PL" sz="2000" baseline="0" dirty="0"/>
              <a:t> SPOŁECZNY PRZEDSZKOLA SPRZYJA DOBREMU SAMOPOCZUCIU I ZDROWIU DZIECI, PRACOWNIKÓW </a:t>
            </a:r>
          </a:p>
          <a:p>
            <a:pPr>
              <a:defRPr/>
            </a:pPr>
            <a:r>
              <a:rPr lang="pl-PL" sz="2000" baseline="0" dirty="0"/>
              <a:t>I RODZICÓW DZIECI</a:t>
            </a:r>
            <a:endParaRPr lang="pl-PL" sz="2000"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Kolumna1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Arkusz1!$A$2:$A$5</c:f>
              <c:strCache>
                <c:ptCount val="3"/>
                <c:pt idx="0">
                  <c:v>NAUCZYCIELE</c:v>
                </c:pt>
                <c:pt idx="1">
                  <c:v>PRACOWNICY NIEPEDAGOGICZNI</c:v>
                </c:pt>
                <c:pt idx="2">
                  <c:v>RODZICE</c:v>
                </c:pt>
              </c:strCache>
            </c:strRef>
          </c:cat>
          <c:val>
            <c:numRef>
              <c:f>Arkusz1!$B$2:$B$5</c:f>
              <c:numCache>
                <c:formatCode>General</c:formatCode>
                <c:ptCount val="4"/>
              </c:numCache>
            </c:numRef>
          </c:val>
          <c:extLst>
            <c:ext xmlns:c16="http://schemas.microsoft.com/office/drawing/2014/chart" uri="{C3380CC4-5D6E-409C-BE32-E72D297353CC}">
              <c16:uniqueId val="{00000000-E691-4602-8C64-DDA7CC4E7AE4}"/>
            </c:ext>
          </c:extLst>
        </c:ser>
        <c:ser>
          <c:idx val="1"/>
          <c:order val="1"/>
          <c:tx>
            <c:strRef>
              <c:f>Arkusz1!$C$1</c:f>
              <c:strCache>
                <c:ptCount val="1"/>
                <c:pt idx="0">
                  <c:v>TAK, RACZEJ TAK</c:v>
                </c:pt>
              </c:strCache>
            </c:strRef>
          </c:tx>
          <c:spPr>
            <a:solidFill>
              <a:srgbClr val="00B05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Arkusz1!$A$2:$A$5</c:f>
              <c:strCache>
                <c:ptCount val="3"/>
                <c:pt idx="0">
                  <c:v>NAUCZYCIELE</c:v>
                </c:pt>
                <c:pt idx="1">
                  <c:v>PRACOWNICY NIEPEDAGOGICZNI</c:v>
                </c:pt>
                <c:pt idx="2">
                  <c:v>RODZICE</c:v>
                </c:pt>
              </c:strCache>
            </c:strRef>
          </c:cat>
          <c:val>
            <c:numRef>
              <c:f>Arkusz1!$C$2:$C$5</c:f>
              <c:numCache>
                <c:formatCode>0.00%</c:formatCode>
                <c:ptCount val="4"/>
                <c:pt idx="0">
                  <c:v>1</c:v>
                </c:pt>
                <c:pt idx="1">
                  <c:v>0.93</c:v>
                </c:pt>
                <c:pt idx="2" formatCode="0%">
                  <c:v>0.94</c:v>
                </c:pt>
              </c:numCache>
            </c:numRef>
          </c:val>
          <c:extLst>
            <c:ext xmlns:c16="http://schemas.microsoft.com/office/drawing/2014/chart" uri="{C3380CC4-5D6E-409C-BE32-E72D297353CC}">
              <c16:uniqueId val="{00000001-E691-4602-8C64-DDA7CC4E7AE4}"/>
            </c:ext>
          </c:extLst>
        </c:ser>
        <c:ser>
          <c:idx val="2"/>
          <c:order val="2"/>
          <c:tx>
            <c:strRef>
              <c:f>Arkusz1!$D$1</c:f>
              <c:strCache>
                <c:ptCount val="1"/>
                <c:pt idx="0">
                  <c:v>Kolumna2</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Arkusz1!$A$2:$A$5</c:f>
              <c:strCache>
                <c:ptCount val="3"/>
                <c:pt idx="0">
                  <c:v>NAUCZYCIELE</c:v>
                </c:pt>
                <c:pt idx="1">
                  <c:v>PRACOWNICY NIEPEDAGOGICZNI</c:v>
                </c:pt>
                <c:pt idx="2">
                  <c:v>RODZICE</c:v>
                </c:pt>
              </c:strCache>
            </c:strRef>
          </c:cat>
          <c:val>
            <c:numRef>
              <c:f>Arkusz1!$D$2:$D$5</c:f>
              <c:numCache>
                <c:formatCode>General</c:formatCode>
                <c:ptCount val="4"/>
              </c:numCache>
            </c:numRef>
          </c:val>
          <c:extLst>
            <c:ext xmlns:c16="http://schemas.microsoft.com/office/drawing/2014/chart" uri="{C3380CC4-5D6E-409C-BE32-E72D297353CC}">
              <c16:uniqueId val="{00000002-E691-4602-8C64-DDA7CC4E7AE4}"/>
            </c:ext>
          </c:extLst>
        </c:ser>
        <c:dLbls>
          <c:dLblPos val="inEnd"/>
          <c:showLegendKey val="0"/>
          <c:showVal val="1"/>
          <c:showCatName val="0"/>
          <c:showSerName val="0"/>
          <c:showPercent val="0"/>
          <c:showBubbleSize val="0"/>
        </c:dLbls>
        <c:gapWidth val="65"/>
        <c:axId val="-1159042928"/>
        <c:axId val="-1159042384"/>
      </c:barChart>
      <c:catAx>
        <c:axId val="-11590429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pl-PL"/>
          </a:p>
        </c:txPr>
        <c:crossAx val="-1159042384"/>
        <c:crosses val="autoZero"/>
        <c:auto val="1"/>
        <c:lblAlgn val="ctr"/>
        <c:lblOffset val="100"/>
        <c:noMultiLvlLbl val="0"/>
      </c:catAx>
      <c:valAx>
        <c:axId val="-1159042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59042928"/>
        <c:crosses val="autoZero"/>
        <c:crossBetween val="between"/>
      </c:valAx>
      <c:spPr>
        <a:noFill/>
        <a:ln>
          <a:noFill/>
        </a:ln>
        <a:effectLst/>
      </c:spPr>
    </c:plotArea>
    <c:legend>
      <c:legendPos val="b"/>
      <c:legendEntry>
        <c:idx val="0"/>
        <c:delete val="1"/>
      </c:legendEntry>
      <c:legendEntry>
        <c:idx val="2"/>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l-PL"/>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pl-PL" sz="1800" dirty="0"/>
              <a:t>PRZEDSZKOLE PROWADZI EDUKACJĘ ZDROWOTNĄ DZIECI</a:t>
            </a:r>
          </a:p>
          <a:p>
            <a:pPr>
              <a:defRPr/>
            </a:pPr>
            <a:r>
              <a:rPr lang="pl-PL" sz="1800" dirty="0"/>
              <a:t> I STWARZA IM WARUNKI DO PRAKTYKOWANIA W CODZIENNYM ŻYCIU ZACHOWAĆ PROZDROWOTNYCH</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TAK, RACZEJ TAK</c:v>
                </c:pt>
              </c:strCache>
            </c:strRef>
          </c:tx>
          <c:spPr>
            <a:solidFill>
              <a:srgbClr val="DA0EC2"/>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Arkusz1!$A$2:$A$5</c:f>
              <c:strCache>
                <c:ptCount val="3"/>
                <c:pt idx="0">
                  <c:v>NAUCZYCIELE</c:v>
                </c:pt>
                <c:pt idx="1">
                  <c:v>PRACOWNICY NIEPEDAGOGICZNI</c:v>
                </c:pt>
                <c:pt idx="2">
                  <c:v>RODZICE</c:v>
                </c:pt>
              </c:strCache>
            </c:strRef>
          </c:cat>
          <c:val>
            <c:numRef>
              <c:f>Arkusz1!$B$2:$B$5</c:f>
              <c:numCache>
                <c:formatCode>0.00%</c:formatCode>
                <c:ptCount val="4"/>
                <c:pt idx="0">
                  <c:v>0.98</c:v>
                </c:pt>
                <c:pt idx="1">
                  <c:v>0.96</c:v>
                </c:pt>
                <c:pt idx="2">
                  <c:v>0.90200000000000002</c:v>
                </c:pt>
              </c:numCache>
            </c:numRef>
          </c:val>
          <c:extLst>
            <c:ext xmlns:c16="http://schemas.microsoft.com/office/drawing/2014/chart" uri="{C3380CC4-5D6E-409C-BE32-E72D297353CC}">
              <c16:uniqueId val="{00000000-7A0D-4B54-BDC9-847CEE3682C5}"/>
            </c:ext>
          </c:extLst>
        </c:ser>
        <c:ser>
          <c:idx val="1"/>
          <c:order val="1"/>
          <c:tx>
            <c:strRef>
              <c:f>Arkusz1!$C$1</c:f>
              <c:strCache>
                <c:ptCount val="1"/>
                <c:pt idx="0">
                  <c:v>Kolumna1</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Arkusz1!$A$2:$A$5</c:f>
              <c:strCache>
                <c:ptCount val="3"/>
                <c:pt idx="0">
                  <c:v>NAUCZYCIELE</c:v>
                </c:pt>
                <c:pt idx="1">
                  <c:v>PRACOWNICY NIEPEDAGOGICZNI</c:v>
                </c:pt>
                <c:pt idx="2">
                  <c:v>RODZICE</c:v>
                </c:pt>
              </c:strCache>
            </c:strRef>
          </c:cat>
          <c:val>
            <c:numRef>
              <c:f>Arkusz1!$C$2:$C$5</c:f>
              <c:numCache>
                <c:formatCode>General</c:formatCode>
                <c:ptCount val="4"/>
              </c:numCache>
            </c:numRef>
          </c:val>
          <c:extLst>
            <c:ext xmlns:c16="http://schemas.microsoft.com/office/drawing/2014/chart" uri="{C3380CC4-5D6E-409C-BE32-E72D297353CC}">
              <c16:uniqueId val="{00000001-7A0D-4B54-BDC9-847CEE3682C5}"/>
            </c:ext>
          </c:extLst>
        </c:ser>
        <c:ser>
          <c:idx val="2"/>
          <c:order val="2"/>
          <c:tx>
            <c:strRef>
              <c:f>Arkusz1!$D$1</c:f>
              <c:strCache>
                <c:ptCount val="1"/>
                <c:pt idx="0">
                  <c:v>Kolumna2</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Arkusz1!$A$2:$A$5</c:f>
              <c:strCache>
                <c:ptCount val="3"/>
                <c:pt idx="0">
                  <c:v>NAUCZYCIELE</c:v>
                </c:pt>
                <c:pt idx="1">
                  <c:v>PRACOWNICY NIEPEDAGOGICZNI</c:v>
                </c:pt>
                <c:pt idx="2">
                  <c:v>RODZICE</c:v>
                </c:pt>
              </c:strCache>
            </c:strRef>
          </c:cat>
          <c:val>
            <c:numRef>
              <c:f>Arkusz1!$D$2:$D$5</c:f>
              <c:numCache>
                <c:formatCode>General</c:formatCode>
                <c:ptCount val="4"/>
              </c:numCache>
            </c:numRef>
          </c:val>
          <c:extLst>
            <c:ext xmlns:c16="http://schemas.microsoft.com/office/drawing/2014/chart" uri="{C3380CC4-5D6E-409C-BE32-E72D297353CC}">
              <c16:uniqueId val="{00000002-7A0D-4B54-BDC9-847CEE3682C5}"/>
            </c:ext>
          </c:extLst>
        </c:ser>
        <c:dLbls>
          <c:dLblPos val="inEnd"/>
          <c:showLegendKey val="0"/>
          <c:showVal val="1"/>
          <c:showCatName val="0"/>
          <c:showSerName val="0"/>
          <c:showPercent val="0"/>
          <c:showBubbleSize val="0"/>
        </c:dLbls>
        <c:gapWidth val="65"/>
        <c:axId val="-1136059184"/>
        <c:axId val="-1136058640"/>
      </c:barChart>
      <c:catAx>
        <c:axId val="-11360591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pl-PL"/>
          </a:p>
        </c:txPr>
        <c:crossAx val="-1136058640"/>
        <c:crosses val="autoZero"/>
        <c:auto val="1"/>
        <c:lblAlgn val="ctr"/>
        <c:lblOffset val="100"/>
        <c:noMultiLvlLbl val="0"/>
      </c:catAx>
      <c:valAx>
        <c:axId val="-11360586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1136059184"/>
        <c:crosses val="autoZero"/>
        <c:crossBetween val="between"/>
      </c:valAx>
      <c:spPr>
        <a:noFill/>
        <a:ln>
          <a:noFill/>
        </a:ln>
        <a:effectLst/>
      </c:spPr>
    </c:plotArea>
    <c:legend>
      <c:legendPos val="r"/>
      <c:legendEntry>
        <c:idx val="1"/>
        <c:delete val="1"/>
      </c:legendEntry>
      <c:legendEntry>
        <c:idx val="2"/>
        <c:delete val="1"/>
      </c:legendEntry>
      <c:layout>
        <c:manualLayout>
          <c:xMode val="edge"/>
          <c:yMode val="edge"/>
          <c:x val="0.80759970107903178"/>
          <c:y val="0.52482998284432325"/>
          <c:w val="0.17851141003207935"/>
          <c:h val="6.2849601900321128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l-PL"/>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pl-PL" sz="2000" dirty="0"/>
              <a:t>PRZEDSZKOLE PODEJMUJE DZIAŁANIA W CELU ZWIĘKSZENIA KOMPETENCJI PRACOWNIKÓW</a:t>
            </a:r>
            <a:r>
              <a:rPr lang="pl-PL" sz="2000" baseline="0" dirty="0"/>
              <a:t> I RODZICÓW DZIECI W ZAKRESIE DBAŁOŚCI O WŁASNE ZDROWIE ODRAZ DO PROWADZENIA                EDUKACJI ZDROWOTNEJ DZIECI</a:t>
            </a:r>
            <a:endParaRPr lang="pl-PL" sz="2000"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TAK, RACZEJ TAK</c:v>
                </c:pt>
              </c:strCache>
            </c:strRef>
          </c:tx>
          <c:spPr>
            <a:solidFill>
              <a:srgbClr val="FFC00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Arkusz1!$A$2:$A$5</c:f>
              <c:strCache>
                <c:ptCount val="3"/>
                <c:pt idx="2">
                  <c:v>OSOBY ANKIETOWANE</c:v>
                </c:pt>
              </c:strCache>
            </c:strRef>
          </c:cat>
          <c:val>
            <c:numRef>
              <c:f>Arkusz1!$B$2:$B$5</c:f>
              <c:numCache>
                <c:formatCode>General</c:formatCode>
                <c:ptCount val="4"/>
                <c:pt idx="2" formatCode="0%">
                  <c:v>0.82250000000000001</c:v>
                </c:pt>
              </c:numCache>
            </c:numRef>
          </c:val>
          <c:extLst>
            <c:ext xmlns:c16="http://schemas.microsoft.com/office/drawing/2014/chart" uri="{C3380CC4-5D6E-409C-BE32-E72D297353CC}">
              <c16:uniqueId val="{00000000-DE6E-49CD-A8BD-A645645A6A27}"/>
            </c:ext>
          </c:extLst>
        </c:ser>
        <c:ser>
          <c:idx val="1"/>
          <c:order val="1"/>
          <c:tx>
            <c:strRef>
              <c:f>Arkusz1!$C$1</c:f>
              <c:strCache>
                <c:ptCount val="1"/>
                <c:pt idx="0">
                  <c:v>Kolumna2</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Arkusz1!$A$2:$A$5</c:f>
              <c:strCache>
                <c:ptCount val="3"/>
                <c:pt idx="2">
                  <c:v>OSOBY ANKIETOWANE</c:v>
                </c:pt>
              </c:strCache>
            </c:strRef>
          </c:cat>
          <c:val>
            <c:numRef>
              <c:f>Arkusz1!$C$2:$C$5</c:f>
              <c:numCache>
                <c:formatCode>General</c:formatCode>
                <c:ptCount val="4"/>
              </c:numCache>
            </c:numRef>
          </c:val>
          <c:extLst>
            <c:ext xmlns:c16="http://schemas.microsoft.com/office/drawing/2014/chart" uri="{C3380CC4-5D6E-409C-BE32-E72D297353CC}">
              <c16:uniqueId val="{00000001-DE6E-49CD-A8BD-A645645A6A27}"/>
            </c:ext>
          </c:extLst>
        </c:ser>
        <c:ser>
          <c:idx val="2"/>
          <c:order val="2"/>
          <c:tx>
            <c:strRef>
              <c:f>Arkusz1!$D$1</c:f>
              <c:strCache>
                <c:ptCount val="1"/>
                <c:pt idx="0">
                  <c:v>Kolumna1</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Arkusz1!$A$2:$A$5</c:f>
              <c:strCache>
                <c:ptCount val="3"/>
                <c:pt idx="2">
                  <c:v>OSOBY ANKIETOWANE</c:v>
                </c:pt>
              </c:strCache>
            </c:strRef>
          </c:cat>
          <c:val>
            <c:numRef>
              <c:f>Arkusz1!$D$2:$D$5</c:f>
              <c:numCache>
                <c:formatCode>General</c:formatCode>
                <c:ptCount val="4"/>
              </c:numCache>
            </c:numRef>
          </c:val>
          <c:extLst>
            <c:ext xmlns:c16="http://schemas.microsoft.com/office/drawing/2014/chart" uri="{C3380CC4-5D6E-409C-BE32-E72D297353CC}">
              <c16:uniqueId val="{00000002-DE6E-49CD-A8BD-A645645A6A27}"/>
            </c:ext>
          </c:extLst>
        </c:ser>
        <c:dLbls>
          <c:dLblPos val="inEnd"/>
          <c:showLegendKey val="0"/>
          <c:showVal val="1"/>
          <c:showCatName val="0"/>
          <c:showSerName val="0"/>
          <c:showPercent val="0"/>
          <c:showBubbleSize val="0"/>
        </c:dLbls>
        <c:gapWidth val="65"/>
        <c:axId val="-1293523136"/>
        <c:axId val="-1293522048"/>
      </c:barChart>
      <c:catAx>
        <c:axId val="-12935231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pl-PL"/>
          </a:p>
        </c:txPr>
        <c:crossAx val="-1293522048"/>
        <c:crosses val="autoZero"/>
        <c:auto val="1"/>
        <c:lblAlgn val="ctr"/>
        <c:lblOffset val="100"/>
        <c:noMultiLvlLbl val="0"/>
      </c:catAx>
      <c:valAx>
        <c:axId val="-12935220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93523136"/>
        <c:crosses val="autoZero"/>
        <c:crossBetween val="between"/>
      </c:valAx>
      <c:spPr>
        <a:noFill/>
        <a:ln>
          <a:noFill/>
        </a:ln>
        <a:effectLst/>
      </c:spPr>
    </c:plotArea>
    <c:legend>
      <c:legendPos val="b"/>
      <c:legendEntry>
        <c:idx val="1"/>
        <c:delete val="1"/>
      </c:legendEntry>
      <c:legendEntry>
        <c:idx val="2"/>
        <c:delete val="1"/>
      </c:legendEntry>
      <c:layout>
        <c:manualLayout>
          <c:xMode val="edge"/>
          <c:yMode val="edge"/>
          <c:x val="0.44520796879556723"/>
          <c:y val="0.9092257217847769"/>
          <c:w val="0.19754702537182853"/>
          <c:h val="6.6964754405699295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l-PL"/>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780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33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2741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7299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1333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7842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294296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565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211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98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05839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103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941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0107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2A54C80-263E-416B-A8E0-580EDEADCBDC}" type="datetimeFigureOut">
              <a:rPr lang="en-US" smtClean="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522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1/17/2024</a:t>
            </a:fld>
            <a:endParaRPr lang="en-US" dirty="0"/>
          </a:p>
        </p:txBody>
      </p:sp>
    </p:spTree>
    <p:extLst>
      <p:ext uri="{BB962C8B-B14F-4D97-AF65-F5344CB8AC3E}">
        <p14:creationId xmlns:p14="http://schemas.microsoft.com/office/powerpoint/2010/main" val="157941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675202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60" name="Group 1059">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61" name="Straight Connector 1060">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62" name="Straight Connector 1061">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63"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064"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065" name="Isosceles Triangle 1064">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066"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067"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068"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069" name="Isosceles Triangle 1068">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070" name="Isosceles Triangle 1069">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sp>
        <p:nvSpPr>
          <p:cNvPr id="4" name="Tytuł 3"/>
          <p:cNvSpPr>
            <a:spLocks noGrp="1"/>
          </p:cNvSpPr>
          <p:nvPr>
            <p:ph type="title"/>
          </p:nvPr>
        </p:nvSpPr>
        <p:spPr>
          <a:xfrm>
            <a:off x="677334" y="609600"/>
            <a:ext cx="8596668" cy="1320800"/>
          </a:xfrm>
        </p:spPr>
        <p:txBody>
          <a:bodyPr vert="horz" lIns="91440" tIns="45720" rIns="91440" bIns="45720" rtlCol="0" anchor="t">
            <a:normAutofit/>
          </a:bodyPr>
          <a:lstStyle/>
          <a:p>
            <a:pPr>
              <a:lnSpc>
                <a:spcPct val="90000"/>
              </a:lnSpc>
            </a:pPr>
            <a:r>
              <a:rPr lang="en-US" sz="2800"/>
              <a:t>Śląska Sieć </a:t>
            </a:r>
            <a:br>
              <a:rPr lang="en-US" sz="2800"/>
            </a:br>
            <a:r>
              <a:rPr lang="en-US" sz="2800"/>
              <a:t>Szkół i Przedszkoli </a:t>
            </a:r>
            <a:br>
              <a:rPr lang="en-US" sz="2800"/>
            </a:br>
            <a:r>
              <a:rPr lang="en-US" sz="2800"/>
              <a:t>Promujących Zdrowie</a:t>
            </a:r>
          </a:p>
        </p:txBody>
      </p:sp>
      <p:sp>
        <p:nvSpPr>
          <p:cNvPr id="2" name="Symbol zastępczy tekstu 1">
            <a:extLst>
              <a:ext uri="{FF2B5EF4-FFF2-40B4-BE49-F238E27FC236}">
                <a16:creationId xmlns:a16="http://schemas.microsoft.com/office/drawing/2014/main" id="{6A78D50A-7606-45F8-6035-37C99772A9AF}"/>
              </a:ext>
            </a:extLst>
          </p:cNvPr>
          <p:cNvSpPr>
            <a:spLocks noGrp="1"/>
          </p:cNvSpPr>
          <p:nvPr>
            <p:ph type="body" idx="1"/>
          </p:nvPr>
        </p:nvSpPr>
        <p:spPr>
          <a:xfrm>
            <a:off x="6336287" y="2160589"/>
            <a:ext cx="2934714" cy="3880773"/>
          </a:xfrm>
        </p:spPr>
        <p:txBody>
          <a:bodyPr vert="horz" lIns="91440" tIns="45720" rIns="91440" bIns="45720" rtlCol="0">
            <a:normAutofit/>
          </a:bodyPr>
          <a:lstStyle/>
          <a:p>
            <a:pPr>
              <a:buFont typeface="Wingdings 3" charset="2"/>
              <a:buChar char=""/>
            </a:pPr>
            <a:r>
              <a:rPr lang="en-US"/>
              <a:t>Miejskie Przedszkole nr 5 </a:t>
            </a:r>
          </a:p>
          <a:p>
            <a:pPr>
              <a:buFont typeface="Wingdings 3" charset="2"/>
              <a:buChar char=""/>
            </a:pPr>
            <a:r>
              <a:rPr lang="en-US"/>
              <a:t>w Katowicach</a:t>
            </a:r>
          </a:p>
        </p:txBody>
      </p:sp>
      <p:pic>
        <p:nvPicPr>
          <p:cNvPr id="1028" name="Picture 4" descr="Czy można jeść kolory? Kolorowe warzywa i owoce">
            <a:extLst>
              <a:ext uri="{FF2B5EF4-FFF2-40B4-BE49-F238E27FC236}">
                <a16:creationId xmlns:a16="http://schemas.microsoft.com/office/drawing/2014/main" id="{B71D22D0-DEAA-22D0-6D44-7C48E3B8E6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005" b="-3"/>
          <a:stretch/>
        </p:blipFill>
        <p:spPr bwMode="auto">
          <a:xfrm>
            <a:off x="677334" y="2159331"/>
            <a:ext cx="5423429" cy="3882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62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ytuł 2"/>
          <p:cNvSpPr>
            <a:spLocks noGrp="1"/>
          </p:cNvSpPr>
          <p:nvPr>
            <p:ph type="title"/>
          </p:nvPr>
        </p:nvSpPr>
        <p:spPr>
          <a:xfrm>
            <a:off x="677334" y="609600"/>
            <a:ext cx="10899900" cy="831742"/>
          </a:xfrm>
        </p:spPr>
        <p:txBody>
          <a:bodyPr>
            <a:noAutofit/>
          </a:bodyPr>
          <a:lstStyle/>
          <a:p>
            <a:pPr algn="ctr"/>
            <a:r>
              <a:rPr lang="pl-PL" sz="2000" b="1" dirty="0">
                <a:solidFill>
                  <a:srgbClr val="DA0EC2"/>
                </a:solidFill>
              </a:rPr>
              <a:t>98% nauczycieli odpowiedziało tak/ raczej tak</a:t>
            </a:r>
            <a:br>
              <a:rPr lang="pl-PL" sz="2000" b="1" dirty="0">
                <a:solidFill>
                  <a:srgbClr val="DA0EC2"/>
                </a:solidFill>
              </a:rPr>
            </a:br>
            <a:r>
              <a:rPr lang="pl-PL" sz="2000" b="1" dirty="0">
                <a:solidFill>
                  <a:srgbClr val="DA0EC2"/>
                </a:solidFill>
              </a:rPr>
              <a:t>96% pracowników niepedagogicznych odpowiedziało tak/ raczej tak</a:t>
            </a:r>
            <a:br>
              <a:rPr lang="pl-PL" sz="2000" b="1" dirty="0">
                <a:solidFill>
                  <a:srgbClr val="DA0EC2"/>
                </a:solidFill>
              </a:rPr>
            </a:br>
            <a:r>
              <a:rPr lang="pl-PL" sz="2000" b="1" dirty="0">
                <a:solidFill>
                  <a:srgbClr val="DA0EC2"/>
                </a:solidFill>
              </a:rPr>
              <a:t>90,2% rodziców odpowiedziało tak/ raczej tak</a:t>
            </a:r>
          </a:p>
        </p:txBody>
      </p:sp>
      <p:graphicFrame>
        <p:nvGraphicFramePr>
          <p:cNvPr id="4" name="Wykres 3"/>
          <p:cNvGraphicFramePr/>
          <p:nvPr>
            <p:extLst>
              <p:ext uri="{D42A27DB-BD31-4B8C-83A1-F6EECF244321}">
                <p14:modId xmlns:p14="http://schemas.microsoft.com/office/powerpoint/2010/main" val="3712068222"/>
              </p:ext>
            </p:extLst>
          </p:nvPr>
        </p:nvGraphicFramePr>
        <p:xfrm>
          <a:off x="1797803" y="1724024"/>
          <a:ext cx="8818535" cy="48472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0560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677333" y="609600"/>
            <a:ext cx="10930897" cy="1320800"/>
          </a:xfrm>
        </p:spPr>
        <p:txBody>
          <a:bodyPr>
            <a:normAutofit fontScale="90000"/>
          </a:bodyPr>
          <a:lstStyle/>
          <a:p>
            <a:pPr algn="ctr"/>
            <a:r>
              <a:rPr lang="pl-PL" sz="6000" b="1" dirty="0">
                <a:solidFill>
                  <a:srgbClr val="5509DF"/>
                </a:solidFill>
              </a:rPr>
              <a:t>STANDARD IV</a:t>
            </a:r>
            <a:br>
              <a:rPr lang="pl-PL" b="1" dirty="0">
                <a:solidFill>
                  <a:srgbClr val="5509DF"/>
                </a:solidFill>
              </a:rPr>
            </a:br>
            <a:br>
              <a:rPr lang="pl-PL" b="1" dirty="0">
                <a:solidFill>
                  <a:srgbClr val="5509DF"/>
                </a:solidFill>
              </a:rPr>
            </a:br>
            <a:r>
              <a:rPr lang="pl-PL" sz="4000" b="1" dirty="0">
                <a:solidFill>
                  <a:schemeClr val="tx2">
                    <a:lumMod val="50000"/>
                  </a:schemeClr>
                </a:solidFill>
              </a:rPr>
              <a:t>Przedszkole podejmuje działania w celu zwiększenia kompetencji pracowników i rodziców dzieci w zakresie dbałości o własne zdrowie oraz do prowadzenia edukacji zdrowotnej dzieci </a:t>
            </a:r>
          </a:p>
        </p:txBody>
      </p:sp>
    </p:spTree>
    <p:extLst>
      <p:ext uri="{BB962C8B-B14F-4D97-AF65-F5344CB8AC3E}">
        <p14:creationId xmlns:p14="http://schemas.microsoft.com/office/powerpoint/2010/main" val="2578412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828800" y="408122"/>
            <a:ext cx="8596668" cy="676759"/>
          </a:xfrm>
        </p:spPr>
        <p:txBody>
          <a:bodyPr>
            <a:normAutofit/>
          </a:bodyPr>
          <a:lstStyle/>
          <a:p>
            <a:pPr algn="ctr"/>
            <a:r>
              <a:rPr lang="pl-PL" sz="2000" b="1" dirty="0">
                <a:solidFill>
                  <a:srgbClr val="FFC000"/>
                </a:solidFill>
              </a:rPr>
              <a:t>82% ankietowanych odpowiedziało tak/ raczej tak</a:t>
            </a:r>
          </a:p>
        </p:txBody>
      </p:sp>
      <p:graphicFrame>
        <p:nvGraphicFramePr>
          <p:cNvPr id="3" name="Wykres 2"/>
          <p:cNvGraphicFramePr/>
          <p:nvPr>
            <p:extLst>
              <p:ext uri="{D42A27DB-BD31-4B8C-83A1-F6EECF244321}">
                <p14:modId xmlns:p14="http://schemas.microsoft.com/office/powerpoint/2010/main" val="2852396082"/>
              </p:ext>
            </p:extLst>
          </p:nvPr>
        </p:nvGraphicFramePr>
        <p:xfrm>
          <a:off x="1348353" y="1286359"/>
          <a:ext cx="9298983" cy="49284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8469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26942" y="671592"/>
            <a:ext cx="11112285" cy="5713709"/>
          </a:xfrm>
        </p:spPr>
        <p:txBody>
          <a:bodyPr>
            <a:normAutofit/>
          </a:bodyPr>
          <a:lstStyle/>
          <a:p>
            <a:pPr algn="ctr"/>
            <a:r>
              <a:rPr lang="pl-PL" b="1" dirty="0">
                <a:solidFill>
                  <a:schemeClr val="tx1"/>
                </a:solidFill>
              </a:rPr>
              <a:t>EFEKTY DZIAŁAŃ</a:t>
            </a:r>
            <a:br>
              <a:rPr lang="pl-PL" b="1" dirty="0">
                <a:solidFill>
                  <a:schemeClr val="tx1"/>
                </a:solidFill>
              </a:rPr>
            </a:br>
            <a:r>
              <a:rPr lang="pl-PL" sz="3200" b="1" dirty="0">
                <a:solidFill>
                  <a:srgbClr val="FF0000"/>
                </a:solidFill>
              </a:rPr>
              <a:t>Dobre samopoczucie w przedszkolu</a:t>
            </a:r>
            <a:br>
              <a:rPr lang="pl-PL" sz="3200" b="1" dirty="0">
                <a:solidFill>
                  <a:srgbClr val="FF0000"/>
                </a:solidFill>
              </a:rPr>
            </a:br>
            <a:r>
              <a:rPr lang="pl-PL" sz="2700" b="1" dirty="0">
                <a:solidFill>
                  <a:schemeClr val="tx1"/>
                </a:solidFill>
              </a:rPr>
              <a:t>Najczęściej pojawiające się czynniki wpływające na samopoczucie:</a:t>
            </a:r>
            <a:br>
              <a:rPr lang="pl-PL" sz="2700" b="1" dirty="0">
                <a:solidFill>
                  <a:schemeClr val="tx1"/>
                </a:solidFill>
              </a:rPr>
            </a:br>
            <a:br>
              <a:rPr lang="pl-PL" sz="2700" b="1" dirty="0">
                <a:solidFill>
                  <a:schemeClr val="tx1"/>
                </a:solidFill>
              </a:rPr>
            </a:br>
            <a:r>
              <a:rPr lang="pl-PL" sz="2700" b="1" dirty="0">
                <a:solidFill>
                  <a:schemeClr val="tx1"/>
                </a:solidFill>
                <a:latin typeface="Arial Narrow" panose="020B0606020202030204" pitchFamily="34" charset="0"/>
                <a:ea typeface="Times New Roman" panose="02020603050405020304" pitchFamily="18" charset="0"/>
                <a:cs typeface="Arial" panose="020B0604020202020204" pitchFamily="34" charset="0"/>
              </a:rPr>
              <a:t>Dobre relacje pomiędzy pracownikami, dobra współpraca całej społeczności przedszkola, pozytywne kontakty z rodzicami, życzliwa atmosfera, swoboda działań, przestrzenne i dobrze wyposażone sale, świetne zaplecze pracy, bardzo pomocny dyrektor. Ciepła atmosfera, domowa kuchnia, życzliwy personel, szczęśliwe dzieci, mili wychowawcy, wykwalifikowana, profesjonalna kadra, bezpieczeństwo jako priorytet, zawsze pomocny dyrektor, przyjazny stosunek do rodziców, dbanie o wszechstronny rozwój dzieci, zaufanie do rodzica, uśmiech dzieci, „ociąganie się” z wyjściem do domu.</a:t>
            </a:r>
            <a:endParaRPr lang="pl-PL" sz="2700" b="1" dirty="0">
              <a:solidFill>
                <a:schemeClr val="tx1"/>
              </a:solidFill>
            </a:endParaRPr>
          </a:p>
        </p:txBody>
      </p:sp>
    </p:spTree>
    <p:extLst>
      <p:ext uri="{BB962C8B-B14F-4D97-AF65-F5344CB8AC3E}">
        <p14:creationId xmlns:p14="http://schemas.microsoft.com/office/powerpoint/2010/main" val="3260433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677333" y="609599"/>
            <a:ext cx="10465947" cy="5636217"/>
          </a:xfrm>
        </p:spPr>
        <p:txBody>
          <a:bodyPr>
            <a:normAutofit fontScale="90000"/>
          </a:bodyPr>
          <a:lstStyle/>
          <a:p>
            <a:pPr algn="ctr"/>
            <a:r>
              <a:rPr lang="pl-PL" sz="2800" b="1" dirty="0">
                <a:solidFill>
                  <a:srgbClr val="FF0000"/>
                </a:solidFill>
              </a:rPr>
              <a:t>Podejmowanie działań dla wzmocnienia zdrowia</a:t>
            </a:r>
            <a:br>
              <a:rPr lang="pl-PL" sz="2800" b="1" dirty="0">
                <a:solidFill>
                  <a:srgbClr val="FF0000"/>
                </a:solidFill>
              </a:rPr>
            </a:br>
            <a:br>
              <a:rPr lang="pl-PL" sz="2800" b="1" dirty="0">
                <a:solidFill>
                  <a:srgbClr val="FF0000"/>
                </a:solidFill>
              </a:rPr>
            </a:br>
            <a:r>
              <a:rPr lang="pl-PL" sz="2800" b="1" dirty="0">
                <a:solidFill>
                  <a:schemeClr val="tx1"/>
                </a:solidFill>
              </a:rPr>
              <a:t>Najczęściej podejmowane działania: </a:t>
            </a:r>
            <a:br>
              <a:rPr lang="pl-PL" sz="2800" b="1" dirty="0">
                <a:solidFill>
                  <a:schemeClr val="tx1"/>
                </a:solidFill>
              </a:rPr>
            </a:br>
            <a:br>
              <a:rPr lang="pl-PL" sz="2800" b="1" dirty="0">
                <a:solidFill>
                  <a:schemeClr val="tx1"/>
                </a:solidFill>
              </a:rPr>
            </a:br>
            <a:r>
              <a:rPr lang="pl-PL" sz="28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Ograniczenia spożycia soli i cukru, picie większej ilości wody niegazowanej, zwiększenie aktywności fizycznej – jazda na rowerze, bieganie, fitness, pływanie. Ograniczenie korzystania z komputera i telewizji, codzienne spacery  i jazda na rowerze zależnie od pory roku, zamiana soków w kartonach na soki „własnej roboty” i wodę niegazowaną, zamiana białego pieczywa na ciemne,                         cykliczne wyjścia na siłownię, raz w tygodniu dzień warzyw i owoców,                          zajęcia sportowe dla całej rodziny w godzinach popołudniowych, </a:t>
            </a:r>
            <a:br>
              <a:rPr lang="pl-PL" sz="28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br>
            <a:r>
              <a:rPr lang="pl-PL" sz="28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regularny rozkład dnia.</a:t>
            </a:r>
            <a:endParaRPr lang="pl-PL" sz="2800" b="1" dirty="0">
              <a:solidFill>
                <a:schemeClr val="tx2">
                  <a:lumMod val="50000"/>
                </a:schemeClr>
              </a:solidFill>
            </a:endParaRPr>
          </a:p>
        </p:txBody>
      </p:sp>
    </p:spTree>
    <p:extLst>
      <p:ext uri="{BB962C8B-B14F-4D97-AF65-F5344CB8AC3E}">
        <p14:creationId xmlns:p14="http://schemas.microsoft.com/office/powerpoint/2010/main" val="3985111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862884" y="839454"/>
            <a:ext cx="10141252" cy="5031783"/>
          </a:xfrm>
        </p:spPr>
        <p:txBody>
          <a:bodyPr>
            <a:normAutofit fontScale="90000"/>
          </a:bodyPr>
          <a:lstStyle/>
          <a:p>
            <a:pPr algn="ctr"/>
            <a:r>
              <a:rPr lang="pl-PL" sz="3200" b="1" dirty="0">
                <a:solidFill>
                  <a:srgbClr val="FF0000"/>
                </a:solidFill>
                <a:latin typeface="Arial Narrow" panose="020B0606020202030204" pitchFamily="34" charset="0"/>
                <a:ea typeface="Calibri" panose="020F0502020204030204" pitchFamily="34" charset="0"/>
                <a:cs typeface="Arial" panose="020B0604020202020204" pitchFamily="34" charset="0"/>
              </a:rPr>
              <a:t>Co jest największym osiągnięciem (mocną stroną) przedszkola?</a:t>
            </a:r>
            <a:br>
              <a:rPr lang="pl-PL" sz="3200" b="1" dirty="0">
                <a:solidFill>
                  <a:srgbClr val="FF0000"/>
                </a:solidFill>
              </a:rPr>
            </a:br>
            <a:br>
              <a:rPr lang="pl-PL" sz="3200" b="1" dirty="0">
                <a:solidFill>
                  <a:srgbClr val="FF0000"/>
                </a:solidFill>
              </a:rPr>
            </a:br>
            <a: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Zmiana nawyków dzieci, rodziców i pracowników przedszkola dotyczących zdrowego trybu życia.</a:t>
            </a:r>
            <a:br>
              <a:rPr lang="pl-PL" sz="2700" b="1" dirty="0">
                <a:solidFill>
                  <a:schemeClr val="tx2">
                    <a:lumMod val="50000"/>
                  </a:schemeClr>
                </a:solidFill>
                <a:latin typeface="Times New Roman" panose="02020603050405020304" pitchFamily="18" charset="0"/>
                <a:ea typeface="Times New Roman" panose="02020603050405020304" pitchFamily="18" charset="0"/>
              </a:rPr>
            </a:br>
            <a: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Bardzo dobrze wyposażona baza przedszkola. Dwie sale gimnastyczne.</a:t>
            </a:r>
            <a:br>
              <a:rPr lang="pl-PL" sz="2700" b="1" dirty="0">
                <a:solidFill>
                  <a:schemeClr val="tx2">
                    <a:lumMod val="50000"/>
                  </a:schemeClr>
                </a:solidFill>
                <a:latin typeface="Times New Roman" panose="02020603050405020304" pitchFamily="18" charset="0"/>
                <a:ea typeface="Times New Roman" panose="02020603050405020304" pitchFamily="18" charset="0"/>
              </a:rPr>
            </a:br>
            <a: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Zmiana jadłospisu dla przedszkolaków.</a:t>
            </a:r>
            <a:br>
              <a:rPr lang="pl-PL" sz="2700" b="1" dirty="0">
                <a:solidFill>
                  <a:schemeClr val="tx2">
                    <a:lumMod val="50000"/>
                  </a:schemeClr>
                </a:solidFill>
                <a:latin typeface="Times New Roman" panose="02020603050405020304" pitchFamily="18" charset="0"/>
                <a:ea typeface="Times New Roman" panose="02020603050405020304" pitchFamily="18" charset="0"/>
              </a:rPr>
            </a:br>
            <a: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Korzystanie z pieca konwekcyjno-parowego podczas przygotowywania posiłków.</a:t>
            </a:r>
            <a:br>
              <a:rPr lang="pl-PL" sz="2700" b="1" dirty="0">
                <a:solidFill>
                  <a:schemeClr val="tx2">
                    <a:lumMod val="50000"/>
                  </a:schemeClr>
                </a:solidFill>
                <a:latin typeface="Times New Roman" panose="02020603050405020304" pitchFamily="18" charset="0"/>
                <a:ea typeface="Times New Roman" panose="02020603050405020304" pitchFamily="18" charset="0"/>
              </a:rPr>
            </a:br>
            <a: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Samodzielne przygotowywanie soków i jogurtów w kuchni przedszkolnej                     (ze świeżych owoców i warzyw sezonowych).</a:t>
            </a:r>
            <a:b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br>
            <a: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Samodzielne uprawianie warzyw w skrzyniach ekologicznych. </a:t>
            </a:r>
            <a:b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br>
            <a: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Udział w programach i projektach edukacyjnych                                           dotyczących promocji zdrowia. </a:t>
            </a:r>
            <a:br>
              <a:rPr lang="pl-PL" sz="2700" b="1" dirty="0">
                <a:solidFill>
                  <a:schemeClr val="tx2">
                    <a:lumMod val="50000"/>
                  </a:schemeClr>
                </a:solidFill>
                <a:latin typeface="Times New Roman" panose="02020603050405020304" pitchFamily="18" charset="0"/>
                <a:ea typeface="Times New Roman" panose="02020603050405020304" pitchFamily="18" charset="0"/>
              </a:rPr>
            </a:br>
            <a:r>
              <a:rPr lang="pl-PL" sz="2700" b="1" dirty="0">
                <a:solidFill>
                  <a:schemeClr val="tx2">
                    <a:lumMod val="50000"/>
                  </a:schemeClr>
                </a:solidFill>
                <a:latin typeface="Arial Narrow" panose="020B0606020202030204" pitchFamily="34" charset="0"/>
                <a:ea typeface="Times New Roman" panose="02020603050405020304" pitchFamily="18" charset="0"/>
                <a:cs typeface="Arial" panose="020B0604020202020204" pitchFamily="34" charset="0"/>
              </a:rPr>
              <a:t>Posiadanie wielu Certyfikatów dotyczących promocji zdrowia                                         i aktywności ruchowej oraz bezpieczeństwa.</a:t>
            </a:r>
            <a:br>
              <a:rPr lang="pl-PL" sz="2700" b="1" dirty="0">
                <a:solidFill>
                  <a:schemeClr val="tx2">
                    <a:lumMod val="50000"/>
                  </a:schemeClr>
                </a:solidFill>
                <a:latin typeface="Times New Roman" panose="02020603050405020304" pitchFamily="18" charset="0"/>
                <a:ea typeface="Times New Roman" panose="02020603050405020304" pitchFamily="18" charset="0"/>
              </a:rPr>
            </a:br>
            <a:endParaRPr lang="pl-PL" sz="4000" dirty="0">
              <a:solidFill>
                <a:schemeClr val="tx2">
                  <a:lumMod val="50000"/>
                </a:schemeClr>
              </a:solidFill>
            </a:endParaRPr>
          </a:p>
        </p:txBody>
      </p:sp>
    </p:spTree>
    <p:extLst>
      <p:ext uri="{BB962C8B-B14F-4D97-AF65-F5344CB8AC3E}">
        <p14:creationId xmlns:p14="http://schemas.microsoft.com/office/powerpoint/2010/main" val="3024025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790414" y="278968"/>
            <a:ext cx="10389880" cy="6214821"/>
          </a:xfrm>
        </p:spPr>
        <p:txBody>
          <a:bodyPr>
            <a:noAutofit/>
          </a:bodyPr>
          <a:lstStyle/>
          <a:p>
            <a:pPr marL="342900" lvl="0" indent="-342900" algn="ctr">
              <a:spcAft>
                <a:spcPts val="1000"/>
              </a:spcAft>
            </a:pPr>
            <a:br>
              <a:rPr lang="pl-PL" sz="4000" b="1" dirty="0">
                <a:latin typeface="Arial Narrow" panose="020B0606020202030204" pitchFamily="34" charset="0"/>
                <a:cs typeface="Arial" panose="020B0604020202020204" pitchFamily="34" charset="0"/>
              </a:rPr>
            </a:br>
            <a:r>
              <a:rPr lang="pl-PL" sz="4000" b="1" dirty="0">
                <a:latin typeface="Arial Narrow" panose="020B0606020202030204" pitchFamily="34" charset="0"/>
                <a:cs typeface="Arial" panose="020B0604020202020204" pitchFamily="34" charset="0"/>
              </a:rPr>
              <a:t>PODSUMOWANIE</a:t>
            </a:r>
            <a:br>
              <a:rPr lang="pl-PL" sz="2400" b="1" dirty="0">
                <a:latin typeface="Arial Narrow" panose="020B0606020202030204" pitchFamily="34" charset="0"/>
                <a:cs typeface="Arial" panose="020B0604020202020204" pitchFamily="34" charset="0"/>
              </a:rPr>
            </a:br>
            <a:br>
              <a:rPr lang="pl-PL" sz="2400" b="1" dirty="0">
                <a:latin typeface="Arial Narrow" panose="020B0606020202030204" pitchFamily="34" charset="0"/>
                <a:cs typeface="Arial" panose="020B0604020202020204" pitchFamily="34" charset="0"/>
              </a:rPr>
            </a:br>
            <a:r>
              <a:rPr lang="pl-PL" sz="3200" b="1" dirty="0">
                <a:solidFill>
                  <a:schemeClr val="tx1"/>
                </a:solidFill>
                <a:latin typeface="Arial Narrow" panose="020B0606020202030204" pitchFamily="34" charset="0"/>
                <a:cs typeface="Arial" panose="020B0604020202020204" pitchFamily="34" charset="0"/>
              </a:rPr>
              <a:t>Wnioski do dalszych działań:</a:t>
            </a:r>
            <a:r>
              <a:rPr lang="pl-PL" sz="3200" b="1" dirty="0">
                <a:latin typeface="Arial Narrow" panose="020B0606020202030204" pitchFamily="34" charset="0"/>
                <a:cs typeface="Arial" panose="020B0604020202020204" pitchFamily="34" charset="0"/>
              </a:rPr>
              <a:t>  </a:t>
            </a:r>
            <a:r>
              <a:rPr lang="pl-PL" sz="2400" b="1" dirty="0">
                <a:latin typeface="Arial Narrow" panose="020B0606020202030204" pitchFamily="34" charset="0"/>
                <a:cs typeface="Arial" panose="020B0604020202020204" pitchFamily="34" charset="0"/>
              </a:rPr>
              <a:t>                                                                                                             </a:t>
            </a:r>
            <a:br>
              <a:rPr lang="pl-PL" sz="2400" b="1" dirty="0">
                <a:latin typeface="Arial Narrow" panose="020B0606020202030204" pitchFamily="34" charset="0"/>
                <a:cs typeface="Arial" panose="020B0604020202020204" pitchFamily="34" charset="0"/>
              </a:rPr>
            </a:br>
            <a:br>
              <a:rPr lang="pl-PL" sz="2400" b="1" dirty="0">
                <a:latin typeface="Arial Narrow" panose="020B0606020202030204" pitchFamily="34" charset="0"/>
                <a:cs typeface="Arial" panose="020B0604020202020204" pitchFamily="34" charset="0"/>
              </a:rPr>
            </a:br>
            <a:r>
              <a:rPr lang="pl-PL" b="1" dirty="0">
                <a:solidFill>
                  <a:srgbClr val="FF0000"/>
                </a:solidFill>
                <a:latin typeface="Arial Narrow" panose="020B0606020202030204" pitchFamily="34" charset="0"/>
                <a:cs typeface="Arial" panose="020B0604020202020204" pitchFamily="34" charset="0"/>
              </a:rPr>
              <a:t>- poszerzenie sposobów informowania </a:t>
            </a:r>
            <a:r>
              <a:rPr lang="pl-PL" b="1">
                <a:solidFill>
                  <a:srgbClr val="FF0000"/>
                </a:solidFill>
                <a:latin typeface="Arial Narrow" panose="020B0606020202030204" pitchFamily="34" charset="0"/>
                <a:cs typeface="Arial" panose="020B0604020202020204" pitchFamily="34" charset="0"/>
              </a:rPr>
              <a:t>rodziców                    o </a:t>
            </a:r>
            <a:r>
              <a:rPr lang="pl-PL" b="1" dirty="0">
                <a:solidFill>
                  <a:srgbClr val="FF0000"/>
                </a:solidFill>
                <a:latin typeface="Arial Narrow" panose="020B0606020202030204" pitchFamily="34" charset="0"/>
                <a:cs typeface="Arial" panose="020B0604020202020204" pitchFamily="34" charset="0"/>
              </a:rPr>
              <a:t>zajęciach/warsztatach dotyczących umiejętności wychowawczych</a:t>
            </a:r>
            <a:br>
              <a:rPr lang="pl-PL" b="1" dirty="0">
                <a:solidFill>
                  <a:srgbClr val="FF0000"/>
                </a:solidFill>
              </a:rPr>
            </a:br>
            <a:br>
              <a:rPr lang="pl-PL" b="1" dirty="0">
                <a:solidFill>
                  <a:srgbClr val="FF0000"/>
                </a:solidFill>
              </a:rPr>
            </a:br>
            <a:r>
              <a:rPr lang="pl-PL" b="1" dirty="0">
                <a:solidFill>
                  <a:srgbClr val="FF0000"/>
                </a:solidFill>
                <a:latin typeface="Arial Narrow" panose="020B0606020202030204" pitchFamily="34" charset="0"/>
                <a:cs typeface="Arial" panose="020B0604020202020204" pitchFamily="34" charset="0"/>
              </a:rPr>
              <a:t> - objęcie wsparciem pracowników niepedagogicznych w zakresie dbałości o zdrowie</a:t>
            </a:r>
            <a:br>
              <a:rPr lang="pl-PL" b="1" dirty="0">
                <a:solidFill>
                  <a:srgbClr val="FF0000"/>
                </a:solidFill>
              </a:rPr>
            </a:br>
            <a:r>
              <a:rPr lang="pl-PL" b="1" dirty="0">
                <a:solidFill>
                  <a:srgbClr val="FF0000"/>
                </a:solidFill>
                <a:latin typeface="Arial Narrow" panose="020B0606020202030204" pitchFamily="34" charset="0"/>
                <a:cs typeface="Arial" panose="020B0604020202020204" pitchFamily="34" charset="0"/>
              </a:rPr>
              <a:t> </a:t>
            </a:r>
            <a:br>
              <a:rPr lang="pl-PL" b="1" dirty="0">
                <a:solidFill>
                  <a:srgbClr val="FF0000"/>
                </a:solidFill>
              </a:rPr>
            </a:br>
            <a:r>
              <a:rPr lang="pl-PL" b="1" dirty="0">
                <a:latin typeface="Arial Narrow" panose="020B0606020202030204" pitchFamily="34" charset="0"/>
                <a:ea typeface="Times New Roman" panose="02020603050405020304" pitchFamily="18" charset="0"/>
                <a:cs typeface="Arial" panose="020B0604020202020204" pitchFamily="34" charset="0"/>
              </a:rPr>
              <a:t> </a:t>
            </a:r>
            <a:br>
              <a:rPr lang="pl-PL" b="1" dirty="0">
                <a:latin typeface="Times New Roman" panose="02020603050405020304" pitchFamily="18" charset="0"/>
                <a:ea typeface="Times New Roman" panose="02020603050405020304" pitchFamily="18" charset="0"/>
              </a:rPr>
            </a:br>
            <a:r>
              <a:rPr lang="pl-PL" sz="2400" dirty="0">
                <a:latin typeface="Arial Narrow" panose="020B0606020202030204" pitchFamily="34" charset="0"/>
                <a:ea typeface="Times New Roman" panose="02020603050405020304" pitchFamily="18" charset="0"/>
                <a:cs typeface="Arial" panose="020B0604020202020204" pitchFamily="34" charset="0"/>
              </a:rPr>
              <a:t> </a:t>
            </a:r>
            <a:br>
              <a:rPr lang="pl-PL" sz="2400" dirty="0">
                <a:latin typeface="Times New Roman" panose="02020603050405020304" pitchFamily="18" charset="0"/>
                <a:ea typeface="Times New Roman" panose="02020603050405020304" pitchFamily="18" charset="0"/>
              </a:rPr>
            </a:br>
            <a:endParaRPr lang="pl-PL" sz="2400" dirty="0"/>
          </a:p>
        </p:txBody>
      </p:sp>
    </p:spTree>
    <p:extLst>
      <p:ext uri="{BB962C8B-B14F-4D97-AF65-F5344CB8AC3E}">
        <p14:creationId xmlns:p14="http://schemas.microsoft.com/office/powerpoint/2010/main" val="328502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599"/>
            <a:ext cx="10992890" cy="5620720"/>
          </a:xfrm>
        </p:spPr>
        <p:txBody>
          <a:bodyPr>
            <a:noAutofit/>
          </a:bodyPr>
          <a:lstStyle/>
          <a:p>
            <a:pPr algn="ctr"/>
            <a:r>
              <a:rPr lang="pl-PL" sz="2000" b="1" dirty="0">
                <a:solidFill>
                  <a:schemeClr val="tx1"/>
                </a:solidFill>
              </a:rPr>
              <a:t>W 2018 roku jako jedno z nielicznych przedszkoli w Katowicach otrzymaliśmy</a:t>
            </a:r>
            <a:br>
              <a:rPr lang="pl-PL" sz="2000" dirty="0">
                <a:solidFill>
                  <a:schemeClr val="tx1"/>
                </a:solidFill>
              </a:rPr>
            </a:br>
            <a:br>
              <a:rPr lang="pl-PL" sz="2000" dirty="0">
                <a:solidFill>
                  <a:schemeClr val="tx1"/>
                </a:solidFill>
              </a:rPr>
            </a:br>
            <a:r>
              <a:rPr lang="pl-PL" sz="2000" b="1" u="sng" dirty="0">
                <a:solidFill>
                  <a:srgbClr val="FF0000"/>
                </a:solidFill>
              </a:rPr>
              <a:t>KRAJOWY CERTYFIKAT PRZEDSZKOLE PROMUJĄCE ZDROWIE</a:t>
            </a:r>
            <a:br>
              <a:rPr lang="pl-PL" sz="2000" dirty="0">
                <a:solidFill>
                  <a:srgbClr val="FF6600"/>
                </a:solidFill>
              </a:rPr>
            </a:br>
            <a:br>
              <a:rPr lang="pl-PL" sz="2000" dirty="0">
                <a:solidFill>
                  <a:srgbClr val="FF6600"/>
                </a:solidFill>
              </a:rPr>
            </a:br>
            <a:r>
              <a:rPr lang="pl-PL" sz="2000" b="1" dirty="0">
                <a:solidFill>
                  <a:schemeClr val="tx1"/>
                </a:solidFill>
              </a:rPr>
              <a:t>Warunkiem otrzymania w/w Certyfikatu było:</a:t>
            </a:r>
            <a:br>
              <a:rPr lang="pl-PL" sz="2000" b="1" dirty="0">
                <a:solidFill>
                  <a:schemeClr val="tx1"/>
                </a:solidFill>
              </a:rPr>
            </a:br>
            <a:r>
              <a:rPr lang="pl-PL" sz="2000" b="1" dirty="0">
                <a:solidFill>
                  <a:schemeClr val="tx1"/>
                </a:solidFill>
              </a:rPr>
              <a:t>-posiadanie Certyfikatu I stopnia minimum 3 lata,</a:t>
            </a:r>
            <a:br>
              <a:rPr lang="pl-PL" sz="2000" b="1" dirty="0">
                <a:solidFill>
                  <a:schemeClr val="tx1"/>
                </a:solidFill>
              </a:rPr>
            </a:br>
            <a:r>
              <a:rPr lang="pl-PL" sz="2000" b="1" dirty="0">
                <a:solidFill>
                  <a:schemeClr val="tx1"/>
                </a:solidFill>
              </a:rPr>
              <a:t>- aktualny program autorski,</a:t>
            </a:r>
            <a:br>
              <a:rPr lang="pl-PL" sz="2000" b="1" dirty="0">
                <a:solidFill>
                  <a:schemeClr val="tx1"/>
                </a:solidFill>
              </a:rPr>
            </a:br>
            <a:r>
              <a:rPr lang="pl-PL" sz="2000" b="1" dirty="0">
                <a:solidFill>
                  <a:schemeClr val="tx1"/>
                </a:solidFill>
              </a:rPr>
              <a:t>- aktualna strona internetowa (zakładka </a:t>
            </a:r>
            <a:r>
              <a:rPr lang="pl-PL" sz="2000" b="1" dirty="0" err="1">
                <a:solidFill>
                  <a:schemeClr val="tx1"/>
                </a:solidFill>
              </a:rPr>
              <a:t>ŚSSZiPZ</a:t>
            </a:r>
            <a:r>
              <a:rPr lang="pl-PL" sz="2000" b="1" dirty="0">
                <a:solidFill>
                  <a:schemeClr val="tx1"/>
                </a:solidFill>
              </a:rPr>
              <a:t>),</a:t>
            </a:r>
            <a:br>
              <a:rPr lang="pl-PL" sz="2000" b="1" dirty="0">
                <a:solidFill>
                  <a:schemeClr val="tx1"/>
                </a:solidFill>
              </a:rPr>
            </a:br>
            <a:r>
              <a:rPr lang="pl-PL" sz="2000" b="1" dirty="0">
                <a:solidFill>
                  <a:schemeClr val="tx1"/>
                </a:solidFill>
              </a:rPr>
              <a:t>- przeprowadzenie autoewaluacji na wybranej grupie badawczej, w której powinni się znaleźć przedstawiciele całej społeczności przedszkolnej (rodzice, dzieci, dyrektor, nauczyciele, pracownicy niepedagogiczni) z wykorzystaniem narzędzi badawczych: kwestionariuszy ankiet, wywiadu, obserwacji i rysunków dzieci.</a:t>
            </a:r>
            <a:br>
              <a:rPr lang="pl-PL" sz="2000" b="1" dirty="0">
                <a:solidFill>
                  <a:schemeClr val="tx1"/>
                </a:solidFill>
              </a:rPr>
            </a:br>
            <a:r>
              <a:rPr lang="pl-PL" sz="2000" b="1" dirty="0">
                <a:solidFill>
                  <a:schemeClr val="tx1"/>
                </a:solidFill>
              </a:rPr>
              <a:t> </a:t>
            </a:r>
            <a:br>
              <a:rPr lang="pl-PL" sz="2000" b="1" dirty="0">
                <a:solidFill>
                  <a:schemeClr val="tx1"/>
                </a:solidFill>
              </a:rPr>
            </a:br>
            <a:r>
              <a:rPr lang="pl-PL" sz="2000" b="1" dirty="0">
                <a:solidFill>
                  <a:schemeClr val="tx1"/>
                </a:solidFill>
              </a:rPr>
              <a:t>W bieżącym roku szkolnym ubiegamy się po raz drugi o </a:t>
            </a:r>
            <a:br>
              <a:rPr lang="pl-PL" sz="2000" b="1" dirty="0">
                <a:solidFill>
                  <a:schemeClr val="tx1"/>
                </a:solidFill>
              </a:rPr>
            </a:br>
            <a:r>
              <a:rPr lang="pl-PL" sz="2000" b="1" u="sng" dirty="0">
                <a:solidFill>
                  <a:srgbClr val="FF0000"/>
                </a:solidFill>
              </a:rPr>
              <a:t>KRAJOWY CERTYFIKAT PRZEDSZKOLA PROMUJĄCEGO ZDROWIE.</a:t>
            </a:r>
            <a:br>
              <a:rPr lang="pl-PL" sz="2000" b="1" u="sng" dirty="0">
                <a:solidFill>
                  <a:srgbClr val="FF0000"/>
                </a:solidFill>
              </a:rPr>
            </a:br>
            <a:r>
              <a:rPr lang="pl-PL" sz="2000" b="1" dirty="0">
                <a:solidFill>
                  <a:schemeClr val="tx1"/>
                </a:solidFill>
              </a:rPr>
              <a:t>W kolejnych slajdach przedstawiamy wyniki autoewaluacji przeprowadzonej w miesiącu listopadzie 2023r. na grupie przedstawicieli wybranych </a:t>
            </a:r>
            <a:br>
              <a:rPr lang="pl-PL" sz="2000" b="1" dirty="0">
                <a:solidFill>
                  <a:schemeClr val="tx1"/>
                </a:solidFill>
              </a:rPr>
            </a:br>
            <a:r>
              <a:rPr lang="pl-PL" sz="2000" b="1" dirty="0">
                <a:solidFill>
                  <a:schemeClr val="tx1"/>
                </a:solidFill>
              </a:rPr>
              <a:t>z całej społeczności przedszkolnej.</a:t>
            </a:r>
            <a:br>
              <a:rPr lang="pl-PL" sz="2000" b="1" u="sng" dirty="0">
                <a:solidFill>
                  <a:srgbClr val="FF0000"/>
                </a:solidFill>
              </a:rPr>
            </a:br>
            <a:br>
              <a:rPr lang="pl-PL" sz="2000" b="1" dirty="0">
                <a:solidFill>
                  <a:schemeClr val="tx1"/>
                </a:solidFill>
              </a:rPr>
            </a:br>
            <a:br>
              <a:rPr lang="pl-PL" sz="2000" b="1" dirty="0">
                <a:solidFill>
                  <a:schemeClr val="tx1"/>
                </a:solidFill>
              </a:rPr>
            </a:br>
            <a:br>
              <a:rPr lang="pl-PL" sz="2400" b="1" dirty="0">
                <a:solidFill>
                  <a:schemeClr val="tx1"/>
                </a:solidFill>
              </a:rPr>
            </a:br>
            <a:endParaRPr lang="pl-PL" sz="2400" b="1" dirty="0">
              <a:solidFill>
                <a:schemeClr val="tx1"/>
              </a:solidFill>
            </a:endParaRPr>
          </a:p>
        </p:txBody>
      </p:sp>
    </p:spTree>
    <p:extLst>
      <p:ext uri="{BB962C8B-B14F-4D97-AF65-F5344CB8AC3E}">
        <p14:creationId xmlns:p14="http://schemas.microsoft.com/office/powerpoint/2010/main" val="678209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ytuł 2"/>
          <p:cNvSpPr>
            <a:spLocks noGrp="1"/>
          </p:cNvSpPr>
          <p:nvPr>
            <p:ph type="title"/>
          </p:nvPr>
        </p:nvSpPr>
        <p:spPr>
          <a:xfrm>
            <a:off x="526942" y="495945"/>
            <a:ext cx="10947819" cy="5838594"/>
          </a:xfrm>
        </p:spPr>
        <p:txBody>
          <a:bodyPr>
            <a:noAutofit/>
          </a:bodyPr>
          <a:lstStyle/>
          <a:p>
            <a:pPr algn="ctr"/>
            <a:r>
              <a:rPr lang="pl-PL" sz="3200" dirty="0">
                <a:solidFill>
                  <a:srgbClr val="00B0F0"/>
                </a:solidFill>
              </a:rPr>
              <a:t>Badanie zostało przeprowadzone w listopadzie 2023 roku. </a:t>
            </a:r>
            <a:br>
              <a:rPr lang="pl-PL" sz="3200" dirty="0">
                <a:solidFill>
                  <a:schemeClr val="tx1"/>
                </a:solidFill>
              </a:rPr>
            </a:br>
            <a:br>
              <a:rPr lang="pl-PL" sz="3200" dirty="0">
                <a:solidFill>
                  <a:schemeClr val="tx1"/>
                </a:solidFill>
              </a:rPr>
            </a:br>
            <a:r>
              <a:rPr lang="pl-PL" sz="3200" dirty="0">
                <a:solidFill>
                  <a:schemeClr val="tx1"/>
                </a:solidFill>
              </a:rPr>
              <a:t>Łącznie wzięło w nim udział 121 osób,                               w tym dyrektor, 14 nauczycieli,                                                 14 pracowników niepedagogicznych,                                        50 rodziców i 42 dzieci (6-latków). </a:t>
            </a:r>
            <a:br>
              <a:rPr lang="pl-PL" sz="3200" dirty="0">
                <a:solidFill>
                  <a:schemeClr val="tx1"/>
                </a:solidFill>
              </a:rPr>
            </a:br>
            <a:br>
              <a:rPr lang="pl-PL" dirty="0">
                <a:solidFill>
                  <a:schemeClr val="tx1"/>
                </a:solidFill>
              </a:rPr>
            </a:br>
            <a:r>
              <a:rPr lang="pl-PL" dirty="0">
                <a:solidFill>
                  <a:srgbClr val="FF6600"/>
                </a:solidFill>
              </a:rPr>
              <a:t>Kwestionariusz ankiety został podzielony                         na 6 części, w których badano                                               4 </a:t>
            </a:r>
            <a:r>
              <a:rPr lang="pl-PL" dirty="0" err="1">
                <a:solidFill>
                  <a:srgbClr val="FF6600"/>
                </a:solidFill>
              </a:rPr>
              <a:t>standarty</a:t>
            </a:r>
            <a:r>
              <a:rPr lang="pl-PL" dirty="0">
                <a:solidFill>
                  <a:srgbClr val="FF6600"/>
                </a:solidFill>
              </a:rPr>
              <a:t> i 2 efekty działań. </a:t>
            </a:r>
            <a:br>
              <a:rPr lang="pl-PL" dirty="0">
                <a:solidFill>
                  <a:srgbClr val="FF6600"/>
                </a:solidFill>
              </a:rPr>
            </a:br>
            <a:endParaRPr lang="pl-PL" dirty="0">
              <a:solidFill>
                <a:srgbClr val="FF6600"/>
              </a:solidFill>
            </a:endParaRPr>
          </a:p>
        </p:txBody>
      </p:sp>
    </p:spTree>
    <p:extLst>
      <p:ext uri="{BB962C8B-B14F-4D97-AF65-F5344CB8AC3E}">
        <p14:creationId xmlns:p14="http://schemas.microsoft.com/office/powerpoint/2010/main" val="1864127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100380" y="1090046"/>
            <a:ext cx="10296890" cy="4008895"/>
          </a:xfrm>
        </p:spPr>
        <p:txBody>
          <a:bodyPr>
            <a:normAutofit fontScale="90000"/>
          </a:bodyPr>
          <a:lstStyle/>
          <a:p>
            <a:pPr algn="ctr"/>
            <a:r>
              <a:rPr lang="pl-PL" sz="6000" b="1" dirty="0">
                <a:solidFill>
                  <a:srgbClr val="7030A0"/>
                </a:solidFill>
              </a:rPr>
              <a:t>STANDARD I  </a:t>
            </a:r>
            <a:br>
              <a:rPr lang="pl-PL" sz="6000" b="1" dirty="0">
                <a:solidFill>
                  <a:srgbClr val="7030A0"/>
                </a:solidFill>
              </a:rPr>
            </a:br>
            <a:br>
              <a:rPr lang="pl-PL" sz="6000" b="1" dirty="0">
                <a:solidFill>
                  <a:srgbClr val="7030A0"/>
                </a:solidFill>
              </a:rPr>
            </a:br>
            <a:r>
              <a:rPr lang="pl-PL" sz="4000" b="1" dirty="0">
                <a:solidFill>
                  <a:schemeClr val="tx1"/>
                </a:solidFill>
              </a:rPr>
              <a:t>Koncepcja pracy przedszkola, jego organizacja i struktura sprzyjają realizacji długofalowych, zaplanowanych działań dla wzmocnienia zdrowia dzieci, pracowników i rodziców dzieci</a:t>
            </a:r>
          </a:p>
        </p:txBody>
      </p:sp>
    </p:spTree>
    <p:extLst>
      <p:ext uri="{BB962C8B-B14F-4D97-AF65-F5344CB8AC3E}">
        <p14:creationId xmlns:p14="http://schemas.microsoft.com/office/powerpoint/2010/main" val="620254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3765273109"/>
              </p:ext>
            </p:extLst>
          </p:nvPr>
        </p:nvGraphicFramePr>
        <p:xfrm>
          <a:off x="588936" y="666427"/>
          <a:ext cx="11127783" cy="5473830"/>
        </p:xfrm>
        <a:graphic>
          <a:graphicData uri="http://schemas.openxmlformats.org/drawingml/2006/table">
            <a:tbl>
              <a:tblPr firstRow="1" firstCol="1" bandRow="1"/>
              <a:tblGrid>
                <a:gridCol w="3815667">
                  <a:extLst>
                    <a:ext uri="{9D8B030D-6E8A-4147-A177-3AD203B41FA5}">
                      <a16:colId xmlns:a16="http://schemas.microsoft.com/office/drawing/2014/main" val="20000"/>
                    </a:ext>
                  </a:extLst>
                </a:gridCol>
                <a:gridCol w="1165483">
                  <a:extLst>
                    <a:ext uri="{9D8B030D-6E8A-4147-A177-3AD203B41FA5}">
                      <a16:colId xmlns:a16="http://schemas.microsoft.com/office/drawing/2014/main" val="20001"/>
                    </a:ext>
                  </a:extLst>
                </a:gridCol>
                <a:gridCol w="6146633">
                  <a:extLst>
                    <a:ext uri="{9D8B030D-6E8A-4147-A177-3AD203B41FA5}">
                      <a16:colId xmlns:a16="http://schemas.microsoft.com/office/drawing/2014/main" val="20002"/>
                    </a:ext>
                  </a:extLst>
                </a:gridCol>
              </a:tblGrid>
              <a:tr h="666597">
                <a:tc>
                  <a:txBody>
                    <a:bodyPr/>
                    <a:lstStyle/>
                    <a:p>
                      <a:pPr algn="ctr">
                        <a:spcAft>
                          <a:spcPts val="0"/>
                        </a:spcAft>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Wymiar</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Średnia liczba punktów</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Wybrane elementy, których poprawa jest pilna i możliwa</a:t>
                      </a:r>
                      <a:endParaRPr lang="pl-PL" sz="1600" dirty="0">
                        <a:effectLst/>
                        <a:latin typeface="Times New Roman" panose="02020603050405020304" pitchFamily="18" charset="0"/>
                        <a:ea typeface="Times New Roman" panose="02020603050405020304" pitchFamily="18" charset="0"/>
                      </a:endParaRPr>
                    </a:p>
                    <a:p>
                      <a:pPr algn="ctr">
                        <a:spcAft>
                          <a:spcPts val="0"/>
                        </a:spcAft>
                      </a:pPr>
                      <a:r>
                        <a:rPr lang="pl-PL" sz="1600" dirty="0">
                          <a:effectLst/>
                          <a:latin typeface="Arial Narrow" panose="020B0606020202030204" pitchFamily="34" charset="0"/>
                          <a:ea typeface="Times New Roman" panose="02020603050405020304" pitchFamily="18" charset="0"/>
                          <a:cs typeface="Arial" panose="020B0604020202020204" pitchFamily="34" charset="0"/>
                        </a:rPr>
                        <a:t>(wybierz je z kolumny 3)</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504731">
                <a:tc>
                  <a:txBody>
                    <a:bodyPr/>
                    <a:lstStyle/>
                    <a:p>
                      <a:pPr algn="ctr">
                        <a:spcAft>
                          <a:spcPts val="0"/>
                        </a:spcAft>
                      </a:pPr>
                      <a:r>
                        <a:rPr lang="pl-PL" sz="1600" dirty="0">
                          <a:effectLst/>
                          <a:latin typeface="Arial Narrow" panose="020B0606020202030204" pitchFamily="34" charset="0"/>
                          <a:ea typeface="Times New Roman" panose="02020603050405020304" pitchFamily="18" charset="0"/>
                          <a:cs typeface="Arial" panose="020B0604020202020204" pitchFamily="34" charset="0"/>
                        </a:rPr>
                        <a:t>a</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600" dirty="0">
                          <a:effectLst/>
                          <a:latin typeface="Arial Narrow" panose="020B0606020202030204" pitchFamily="34" charset="0"/>
                          <a:ea typeface="Times New Roman" panose="02020603050405020304" pitchFamily="18" charset="0"/>
                          <a:cs typeface="Arial" panose="020B0604020202020204" pitchFamily="34" charset="0"/>
                        </a:rPr>
                        <a:t>b</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600" dirty="0">
                          <a:effectLst/>
                          <a:latin typeface="Arial Narrow" panose="020B0606020202030204" pitchFamily="34" charset="0"/>
                          <a:ea typeface="Times New Roman" panose="02020603050405020304" pitchFamily="18" charset="0"/>
                          <a:cs typeface="Arial" panose="020B0604020202020204" pitchFamily="34" charset="0"/>
                        </a:rPr>
                        <a:t>c</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41684">
                <a:tc>
                  <a:txBody>
                    <a:bodyPr/>
                    <a:lstStyle/>
                    <a:p>
                      <a:pPr marL="342900" lvl="0" indent="-342900" algn="l">
                        <a:buFont typeface="+mj-lt"/>
                        <a:buAutoNum type="arabicPeriod"/>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Uwzględnienie promocji zdrowia                             w dokumentach oraz w pracy i życiu przedszkola</a:t>
                      </a:r>
                      <a:endParaRPr lang="pl-PL" sz="1600" b="1"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3200" b="1" dirty="0">
                          <a:effectLst/>
                          <a:latin typeface="Arial Narrow" panose="020B0606020202030204" pitchFamily="34" charset="0"/>
                          <a:ea typeface="Times New Roman" panose="02020603050405020304" pitchFamily="18" charset="0"/>
                          <a:cs typeface="Arial" panose="020B0604020202020204" pitchFamily="34" charset="0"/>
                        </a:rPr>
                        <a:t>5</a:t>
                      </a:r>
                      <a:endParaRPr lang="pl-PL" sz="32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                     __________</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41684">
                <a:tc>
                  <a:txBody>
                    <a:bodyPr/>
                    <a:lstStyle/>
                    <a:p>
                      <a:pPr marL="342900" lvl="0" indent="-342900" algn="l">
                        <a:buFont typeface="+mj-lt"/>
                        <a:buAutoNum type="arabicPeriod"/>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Struktura dla realizacji programu przedszkola promującego zdrowie </a:t>
                      </a:r>
                      <a:endParaRPr lang="pl-PL" sz="1600" b="1"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3200" b="1" dirty="0">
                          <a:effectLst/>
                          <a:latin typeface="Arial Narrow" panose="020B0606020202030204" pitchFamily="34" charset="0"/>
                          <a:ea typeface="Times New Roman" panose="02020603050405020304" pitchFamily="18" charset="0"/>
                          <a:cs typeface="Arial" panose="020B0604020202020204" pitchFamily="34" charset="0"/>
                        </a:rPr>
                        <a:t>5</a:t>
                      </a:r>
                      <a:endParaRPr lang="pl-PL" sz="32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                     __________</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12527">
                <a:tc>
                  <a:txBody>
                    <a:bodyPr/>
                    <a:lstStyle/>
                    <a:p>
                      <a:pPr marL="342900" lvl="0" indent="-342900" algn="l">
                        <a:buFont typeface="+mj-lt"/>
                        <a:buAutoNum type="arabicPeriod"/>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Szkolenia, systematyczne informowanie i dostępność informacji na temat koncepcji przedszkola promującego zdrowie</a:t>
                      </a:r>
                      <a:endParaRPr lang="pl-PL" sz="1600" b="1"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3200" b="1" dirty="0">
                          <a:effectLst/>
                          <a:latin typeface="Arial Narrow" panose="020B0606020202030204" pitchFamily="34" charset="0"/>
                          <a:ea typeface="Times New Roman" panose="02020603050405020304" pitchFamily="18" charset="0"/>
                          <a:cs typeface="Arial" panose="020B0604020202020204" pitchFamily="34" charset="0"/>
                        </a:rPr>
                        <a:t>5</a:t>
                      </a:r>
                      <a:endParaRPr lang="pl-PL" sz="32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                     __________</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41684">
                <a:tc>
                  <a:txBody>
                    <a:bodyPr/>
                    <a:lstStyle/>
                    <a:p>
                      <a:pPr marL="342900" lvl="0" indent="-342900" algn="l">
                        <a:buFont typeface="+mj-lt"/>
                        <a:buAutoNum type="arabicPeriod"/>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Planowanie i ewaluacja działań w zakresie promocji zdrowia oraz ich dokumentowanie</a:t>
                      </a:r>
                      <a:endParaRPr lang="pl-PL" sz="1600" b="1"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3200" b="1" dirty="0">
                          <a:effectLst/>
                          <a:latin typeface="Arial Narrow" panose="020B0606020202030204" pitchFamily="34" charset="0"/>
                          <a:ea typeface="Times New Roman" panose="02020603050405020304" pitchFamily="18" charset="0"/>
                          <a:cs typeface="Arial" panose="020B0604020202020204" pitchFamily="34" charset="0"/>
                        </a:rPr>
                        <a:t>5</a:t>
                      </a:r>
                      <a:endParaRPr lang="pl-PL" sz="32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pl-PL" sz="1600" b="1" dirty="0">
                          <a:effectLst/>
                          <a:latin typeface="Arial Narrow" panose="020B0606020202030204" pitchFamily="34" charset="0"/>
                          <a:ea typeface="Times New Roman" panose="02020603050405020304" pitchFamily="18" charset="0"/>
                          <a:cs typeface="Arial" panose="020B0604020202020204" pitchFamily="34" charset="0"/>
                        </a:rPr>
                        <a:t>                      __________</a:t>
                      </a:r>
                      <a:endParaRPr lang="pl-PL" sz="1600" dirty="0">
                        <a:effectLst/>
                        <a:latin typeface="Times New Roman" panose="02020603050405020304" pitchFamily="18" charset="0"/>
                        <a:ea typeface="Times New Roman" panose="02020603050405020304" pitchFamily="18" charset="0"/>
                      </a:endParaRPr>
                    </a:p>
                  </a:txBody>
                  <a:tcPr marL="62372" marR="62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Rectangle 1"/>
          <p:cNvSpPr>
            <a:spLocks noGrp="1" noChangeArrowheads="1"/>
          </p:cNvSpPr>
          <p:nvPr>
            <p:ph type="title"/>
          </p:nvPr>
        </p:nvSpPr>
        <p:spPr bwMode="auto">
          <a:xfrm>
            <a:off x="2867186" y="22010"/>
            <a:ext cx="91193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400" b="1" i="0" u="none" strike="noStrike" cap="none" normalizeH="0" baseline="0" dirty="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Podsumowanie wyników w standardzie pierwszym</a:t>
            </a:r>
            <a:endParaRPr kumimoji="0" lang="pl-PL" altLang="pl-PL"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737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10186978" cy="4349858"/>
          </a:xfrm>
        </p:spPr>
        <p:txBody>
          <a:bodyPr/>
          <a:lstStyle/>
          <a:p>
            <a:pPr algn="ctr"/>
            <a:r>
              <a:rPr lang="pl-PL" sz="5400" b="1" dirty="0">
                <a:solidFill>
                  <a:schemeClr val="accent1">
                    <a:lumMod val="50000"/>
                  </a:schemeClr>
                </a:solidFill>
              </a:rPr>
              <a:t>STANDARD II</a:t>
            </a:r>
            <a:br>
              <a:rPr lang="pl-PL" b="1" dirty="0">
                <a:solidFill>
                  <a:srgbClr val="B25136"/>
                </a:solidFill>
              </a:rPr>
            </a:br>
            <a:br>
              <a:rPr lang="pl-PL" b="1" dirty="0">
                <a:solidFill>
                  <a:srgbClr val="B25136"/>
                </a:solidFill>
              </a:rPr>
            </a:br>
            <a:r>
              <a:rPr lang="pl-PL" b="1" dirty="0">
                <a:solidFill>
                  <a:schemeClr val="tx2">
                    <a:lumMod val="50000"/>
                  </a:schemeClr>
                </a:solidFill>
              </a:rPr>
              <a:t>Klimat społeczny przedszkola sprzyja dobremu samopoczuciu i zdrowiu dzieci, pracowników i rodziców dzieci</a:t>
            </a:r>
            <a:br>
              <a:rPr lang="pl-PL" b="1" dirty="0">
                <a:solidFill>
                  <a:srgbClr val="B25136"/>
                </a:solidFill>
              </a:rPr>
            </a:br>
            <a:endParaRPr lang="pl-PL" b="1" dirty="0">
              <a:solidFill>
                <a:srgbClr val="B25136"/>
              </a:solidFill>
            </a:endParaRPr>
          </a:p>
        </p:txBody>
      </p:sp>
    </p:spTree>
    <p:extLst>
      <p:ext uri="{BB962C8B-B14F-4D97-AF65-F5344CB8AC3E}">
        <p14:creationId xmlns:p14="http://schemas.microsoft.com/office/powerpoint/2010/main" val="3626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 name="Wykres 3"/>
          <p:cNvGraphicFramePr/>
          <p:nvPr>
            <p:extLst>
              <p:ext uri="{D42A27DB-BD31-4B8C-83A1-F6EECF244321}">
                <p14:modId xmlns:p14="http://schemas.microsoft.com/office/powerpoint/2010/main" val="1800726610"/>
              </p:ext>
            </p:extLst>
          </p:nvPr>
        </p:nvGraphicFramePr>
        <p:xfrm>
          <a:off x="1689317" y="1930400"/>
          <a:ext cx="8679050" cy="4556502"/>
        </p:xfrm>
        <a:graphic>
          <a:graphicData uri="http://schemas.openxmlformats.org/drawingml/2006/chart">
            <c:chart xmlns:c="http://schemas.openxmlformats.org/drawingml/2006/chart" xmlns:r="http://schemas.openxmlformats.org/officeDocument/2006/relationships" r:id="rId2"/>
          </a:graphicData>
        </a:graphic>
      </p:graphicFrame>
      <p:sp>
        <p:nvSpPr>
          <p:cNvPr id="5" name="Tytuł 4"/>
          <p:cNvSpPr>
            <a:spLocks noGrp="1"/>
          </p:cNvSpPr>
          <p:nvPr>
            <p:ph type="title"/>
          </p:nvPr>
        </p:nvSpPr>
        <p:spPr>
          <a:xfrm>
            <a:off x="677333" y="609600"/>
            <a:ext cx="10450449" cy="1320800"/>
          </a:xfrm>
        </p:spPr>
        <p:txBody>
          <a:bodyPr>
            <a:normAutofit/>
          </a:bodyPr>
          <a:lstStyle/>
          <a:p>
            <a:pPr algn="ctr"/>
            <a:r>
              <a:rPr lang="pl-PL" sz="2000" dirty="0">
                <a:solidFill>
                  <a:srgbClr val="00B050"/>
                </a:solidFill>
              </a:rPr>
              <a:t>Nauczyciele - 100% odpowiedziało tak/ raczej tak</a:t>
            </a:r>
            <a:br>
              <a:rPr lang="pl-PL" sz="2000" dirty="0">
                <a:solidFill>
                  <a:srgbClr val="00B050"/>
                </a:solidFill>
              </a:rPr>
            </a:br>
            <a:r>
              <a:rPr lang="pl-PL" sz="2000" dirty="0">
                <a:solidFill>
                  <a:srgbClr val="00B050"/>
                </a:solidFill>
              </a:rPr>
              <a:t>Pracownicy niepedagogiczni -  93% odpowiedziało tak/ raczej tak</a:t>
            </a:r>
            <a:br>
              <a:rPr lang="pl-PL" sz="2000" dirty="0">
                <a:solidFill>
                  <a:srgbClr val="00B050"/>
                </a:solidFill>
              </a:rPr>
            </a:br>
            <a:r>
              <a:rPr lang="pl-PL" sz="2000" dirty="0">
                <a:solidFill>
                  <a:srgbClr val="00B050"/>
                </a:solidFill>
              </a:rPr>
              <a:t>Rodzice - 94% odpowiedziało tak/ raczej tak </a:t>
            </a:r>
          </a:p>
        </p:txBody>
      </p:sp>
    </p:spTree>
    <p:extLst>
      <p:ext uri="{BB962C8B-B14F-4D97-AF65-F5344CB8AC3E}">
        <p14:creationId xmlns:p14="http://schemas.microsoft.com/office/powerpoint/2010/main" val="196191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677334" y="278969"/>
            <a:ext cx="10899899" cy="1348353"/>
          </a:xfrm>
        </p:spPr>
        <p:txBody>
          <a:bodyPr>
            <a:normAutofit/>
          </a:bodyPr>
          <a:lstStyle/>
          <a:p>
            <a:pPr algn="ctr">
              <a:spcAft>
                <a:spcPts val="0"/>
              </a:spcAft>
            </a:pPr>
            <a:r>
              <a:rPr lang="pl-PL" sz="2400" b="1" dirty="0">
                <a:solidFill>
                  <a:schemeClr val="tx1"/>
                </a:solidFill>
                <a:latin typeface="Arial Narrow" panose="020B0606020202030204" pitchFamily="34" charset="0"/>
                <a:ea typeface="Times New Roman" panose="02020603050405020304" pitchFamily="18" charset="0"/>
                <a:cs typeface="Arial" panose="020B0604020202020204" pitchFamily="34" charset="0"/>
              </a:rPr>
              <a:t>ARKUSZ ZBIORCZY DLA STANDARDU DRUGIEGO: </a:t>
            </a:r>
            <a:br>
              <a:rPr lang="pl-PL" sz="2400" dirty="0">
                <a:solidFill>
                  <a:schemeClr val="tx1"/>
                </a:solidFill>
                <a:latin typeface="Times New Roman" panose="02020603050405020304" pitchFamily="18" charset="0"/>
                <a:ea typeface="Times New Roman" panose="02020603050405020304" pitchFamily="18" charset="0"/>
              </a:rPr>
            </a:br>
            <a:r>
              <a:rPr lang="pl-PL" sz="2400" b="1" dirty="0">
                <a:solidFill>
                  <a:schemeClr val="tx1"/>
                </a:solidFill>
                <a:latin typeface="Arial Narrow" panose="020B0606020202030204" pitchFamily="34" charset="0"/>
                <a:ea typeface="Times New Roman" panose="02020603050405020304" pitchFamily="18" charset="0"/>
                <a:cs typeface="Arial" panose="020B0604020202020204" pitchFamily="34" charset="0"/>
              </a:rPr>
              <a:t>Badanie klimatu społecznego w grupie przedszkolnej techniką „</a:t>
            </a:r>
            <a:r>
              <a:rPr lang="pl-PL" sz="2400" b="1" i="1" dirty="0">
                <a:solidFill>
                  <a:schemeClr val="tx1"/>
                </a:solidFill>
                <a:latin typeface="Arial Narrow" panose="020B0606020202030204" pitchFamily="34" charset="0"/>
                <a:ea typeface="Times New Roman" panose="02020603050405020304" pitchFamily="18" charset="0"/>
                <a:cs typeface="Arial" panose="020B0604020202020204" pitchFamily="34" charset="0"/>
              </a:rPr>
              <a:t>Narysuj i opowiedz”</a:t>
            </a:r>
            <a:endParaRPr lang="pl-PL" sz="2400" dirty="0">
              <a:solidFill>
                <a:schemeClr val="tx1"/>
              </a:solidFill>
            </a:endParaRPr>
          </a:p>
        </p:txBody>
      </p:sp>
      <p:sp>
        <p:nvSpPr>
          <p:cNvPr id="3" name="Symbol zastępczy tekstu 2"/>
          <p:cNvSpPr>
            <a:spLocks noGrp="1"/>
          </p:cNvSpPr>
          <p:nvPr>
            <p:ph type="body" idx="1"/>
          </p:nvPr>
        </p:nvSpPr>
        <p:spPr>
          <a:xfrm>
            <a:off x="475856" y="1627322"/>
            <a:ext cx="11101377" cy="3949091"/>
          </a:xfrm>
        </p:spPr>
        <p:txBody>
          <a:bodyPr>
            <a:normAutofit/>
          </a:bodyPr>
          <a:lstStyle/>
          <a:p>
            <a:pPr algn="ctr"/>
            <a:r>
              <a:rPr lang="pl-PL" sz="2000" b="1" dirty="0">
                <a:solidFill>
                  <a:srgbClr val="FF0000"/>
                </a:solidFill>
              </a:rPr>
              <a:t>Co lubię w przedszkolu ? (najczęściej powtarzające się wypowiedzi dzieci)</a:t>
            </a:r>
          </a:p>
          <a:p>
            <a:pPr algn="ctr"/>
            <a:r>
              <a:rPr lang="pl-PL" b="1" dirty="0">
                <a:solidFill>
                  <a:schemeClr val="tx1"/>
                </a:solidFill>
                <a:latin typeface="Arial Narrow" panose="020B0606020202030204" pitchFamily="34" charset="0"/>
                <a:ea typeface="Times New Roman" panose="02020603050405020304" pitchFamily="18" charset="0"/>
                <a:cs typeface="Arial" panose="020B0604020202020204" pitchFamily="34" charset="0"/>
              </a:rPr>
              <a:t>Lubię chodzić do przedszkola, czuję się tu bezpiecznie</a:t>
            </a:r>
            <a:r>
              <a:rPr lang="pl-PL" b="1" dirty="0">
                <a:solidFill>
                  <a:schemeClr val="tx1"/>
                </a:solidFill>
                <a:latin typeface="Times New Roman" panose="02020603050405020304" pitchFamily="18" charset="0"/>
                <a:ea typeface="Times New Roman" panose="02020603050405020304" pitchFamily="18" charset="0"/>
              </a:rPr>
              <a:t>. </a:t>
            </a:r>
            <a:r>
              <a:rPr lang="pl-PL" b="1" dirty="0">
                <a:solidFill>
                  <a:schemeClr val="tx1"/>
                </a:solidFill>
                <a:latin typeface="Arial Narrow" panose="020B0606020202030204" pitchFamily="34" charset="0"/>
                <a:ea typeface="Times New Roman" panose="02020603050405020304" pitchFamily="18" charset="0"/>
                <a:cs typeface="Arial" panose="020B0604020202020204" pitchFamily="34" charset="0"/>
              </a:rPr>
              <a:t>Jest wesoło, radośnie i fantastycznie. Lubię się przytulać                  z panią, lubię z nią rozmawiać, jest zawsze uśmiechnięta, ma ciekawe i interesujące pomysły, lubię zabawy z piłką z panią   w ogrodzie i pomaganie podczas sprzątania. Lubię wspólne śpiewanie i tańczenie, ćwiczenia na sali gimnastycznej. zajęcia plastyczne</a:t>
            </a:r>
            <a:r>
              <a:rPr lang="pl-PL" b="1" dirty="0">
                <a:solidFill>
                  <a:schemeClr val="tx1"/>
                </a:solidFill>
                <a:latin typeface="Times New Roman" panose="02020603050405020304" pitchFamily="18" charset="0"/>
                <a:ea typeface="Times New Roman" panose="02020603050405020304" pitchFamily="18" charset="0"/>
              </a:rPr>
              <a:t>, </a:t>
            </a:r>
            <a:r>
              <a:rPr lang="pl-PL" b="1" dirty="0">
                <a:solidFill>
                  <a:schemeClr val="tx1"/>
                </a:solidFill>
                <a:latin typeface="Arial Narrow" panose="020B0606020202030204" pitchFamily="34" charset="0"/>
                <a:ea typeface="Times New Roman" panose="02020603050405020304" pitchFamily="18" charset="0"/>
                <a:cs typeface="Arial" panose="020B0604020202020204" pitchFamily="34" charset="0"/>
              </a:rPr>
              <a:t>naukę -rozwiązywanie kart pracy</a:t>
            </a:r>
            <a:r>
              <a:rPr lang="pl-PL" b="1" dirty="0">
                <a:solidFill>
                  <a:schemeClr val="tx1"/>
                </a:solidFill>
                <a:latin typeface="Times New Roman" panose="02020603050405020304" pitchFamily="18" charset="0"/>
                <a:ea typeface="Times New Roman" panose="02020603050405020304" pitchFamily="18" charset="0"/>
              </a:rPr>
              <a:t>. </a:t>
            </a:r>
            <a:r>
              <a:rPr lang="pl-PL" b="1" dirty="0">
                <a:solidFill>
                  <a:schemeClr val="tx1"/>
                </a:solidFill>
                <a:latin typeface="Arial Narrow" panose="020B0606020202030204" pitchFamily="34" charset="0"/>
                <a:ea typeface="Times New Roman" panose="02020603050405020304" pitchFamily="18" charset="0"/>
                <a:cs typeface="Arial" panose="020B0604020202020204" pitchFamily="34" charset="0"/>
              </a:rPr>
              <a:t>Obserwowanie przyrody (doświadczenia, kąciki przyrody). Wizyty              w kuchni-obserwowanie i pomoc w przygotowywaniu soków i surówek. Występy podczas uroczystości, spacery                           i wycieczki. Zabawy w ogrodzie, pikniki z rodzicami. Pyszne posiłki, dużo warzyw i owoców, herbatę owocową i miętową.  Samodzielne przygotowywanie sałatek, owocowych szaszłyków, kanapek. </a:t>
            </a:r>
          </a:p>
          <a:p>
            <a:pPr algn="ctr"/>
            <a:r>
              <a:rPr lang="pl-PL" sz="2000" b="1" dirty="0">
                <a:solidFill>
                  <a:srgbClr val="FF0000"/>
                </a:solidFill>
                <a:cs typeface="Arial" panose="020B0604020202020204" pitchFamily="34" charset="0"/>
              </a:rPr>
              <a:t>Czego nie lubię w przedszkolu (co mi się nie podoba)? </a:t>
            </a:r>
          </a:p>
          <a:p>
            <a:pPr algn="ctr"/>
            <a:r>
              <a:rPr lang="pl-PL" b="1" dirty="0">
                <a:solidFill>
                  <a:schemeClr val="tx1"/>
                </a:solidFill>
                <a:latin typeface="Arial Narrow" panose="020B0606020202030204" pitchFamily="34" charset="0"/>
                <a:ea typeface="Times New Roman" panose="02020603050405020304" pitchFamily="18" charset="0"/>
                <a:cs typeface="Arial" panose="020B0604020202020204" pitchFamily="34" charset="0"/>
              </a:rPr>
              <a:t> Nie lubię gdy jest marchewka, papryka, szczypiorek, ale staram się wszystkiego spróbować. Gdy pada deszcz,                                            bo nie możemy wyjść do ogrodu, gdy jestem chora i nie mogę iść do przedszkola. Nie lubię, gdy dzieci krzyczą,                           biją się i nie dzielą zabawkami. Gdy przeszkadzają podczas zabawy. </a:t>
            </a:r>
            <a:endParaRPr lang="pl-PL" b="1" dirty="0">
              <a:solidFill>
                <a:schemeClr val="tx1"/>
              </a:solidFill>
            </a:endParaRPr>
          </a:p>
        </p:txBody>
      </p:sp>
    </p:spTree>
    <p:extLst>
      <p:ext uri="{BB962C8B-B14F-4D97-AF65-F5344CB8AC3E}">
        <p14:creationId xmlns:p14="http://schemas.microsoft.com/office/powerpoint/2010/main" val="260897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ytuł 3"/>
          <p:cNvSpPr>
            <a:spLocks noGrp="1"/>
          </p:cNvSpPr>
          <p:nvPr>
            <p:ph type="title"/>
          </p:nvPr>
        </p:nvSpPr>
        <p:spPr>
          <a:xfrm>
            <a:off x="1483247" y="511444"/>
            <a:ext cx="8596668" cy="1239863"/>
          </a:xfrm>
        </p:spPr>
        <p:txBody>
          <a:bodyPr>
            <a:normAutofit fontScale="90000"/>
          </a:bodyPr>
          <a:lstStyle/>
          <a:p>
            <a:pPr algn="ctr"/>
            <a:r>
              <a:rPr lang="pl-PL" sz="6000" b="1" dirty="0">
                <a:solidFill>
                  <a:schemeClr val="accent2">
                    <a:lumMod val="75000"/>
                  </a:schemeClr>
                </a:solidFill>
              </a:rPr>
              <a:t>STANDARD III</a:t>
            </a:r>
            <a:br>
              <a:rPr lang="pl-PL" b="1" dirty="0">
                <a:solidFill>
                  <a:schemeClr val="accent5">
                    <a:lumMod val="60000"/>
                    <a:lumOff val="40000"/>
                  </a:schemeClr>
                </a:solidFill>
              </a:rPr>
            </a:br>
            <a:br>
              <a:rPr lang="pl-PL" b="1" dirty="0">
                <a:solidFill>
                  <a:schemeClr val="accent5">
                    <a:lumMod val="60000"/>
                    <a:lumOff val="40000"/>
                  </a:schemeClr>
                </a:solidFill>
              </a:rPr>
            </a:br>
            <a:br>
              <a:rPr lang="pl-PL" b="1" dirty="0">
                <a:solidFill>
                  <a:schemeClr val="accent5">
                    <a:lumMod val="60000"/>
                    <a:lumOff val="40000"/>
                  </a:schemeClr>
                </a:solidFill>
              </a:rPr>
            </a:br>
            <a:r>
              <a:rPr lang="pl-PL" sz="4000" b="1" dirty="0">
                <a:solidFill>
                  <a:schemeClr val="tx1">
                    <a:lumMod val="95000"/>
                    <a:lumOff val="5000"/>
                  </a:schemeClr>
                </a:solidFill>
              </a:rPr>
              <a:t>Przedszkole prowadzi edukację zdrowotną dzieci i stwarza im warunki do praktykowania w codziennym życiu </a:t>
            </a:r>
            <a:r>
              <a:rPr lang="pl-PL" sz="4000" b="1" dirty="0" err="1">
                <a:solidFill>
                  <a:schemeClr val="tx1">
                    <a:lumMod val="95000"/>
                    <a:lumOff val="5000"/>
                  </a:schemeClr>
                </a:solidFill>
              </a:rPr>
              <a:t>zachowań</a:t>
            </a:r>
            <a:r>
              <a:rPr lang="pl-PL" sz="4000" b="1" dirty="0">
                <a:solidFill>
                  <a:schemeClr val="tx1">
                    <a:lumMod val="95000"/>
                    <a:lumOff val="5000"/>
                  </a:schemeClr>
                </a:solidFill>
              </a:rPr>
              <a:t> prozdrowotnych</a:t>
            </a:r>
            <a:br>
              <a:rPr lang="pl-PL" sz="4000" b="1" dirty="0">
                <a:solidFill>
                  <a:schemeClr val="accent5">
                    <a:lumMod val="60000"/>
                    <a:lumOff val="40000"/>
                  </a:schemeClr>
                </a:solidFill>
              </a:rPr>
            </a:br>
            <a:endParaRPr lang="pl-PL" sz="4000" b="1" dirty="0">
              <a:solidFill>
                <a:schemeClr val="accent5">
                  <a:lumMod val="60000"/>
                  <a:lumOff val="40000"/>
                </a:schemeClr>
              </a:solidFill>
            </a:endParaRPr>
          </a:p>
        </p:txBody>
      </p:sp>
    </p:spTree>
    <p:extLst>
      <p:ext uri="{BB962C8B-B14F-4D97-AF65-F5344CB8AC3E}">
        <p14:creationId xmlns:p14="http://schemas.microsoft.com/office/powerpoint/2010/main" val="1375244602"/>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Override1.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191</TotalTime>
  <Words>1099</Words>
  <Application>Microsoft Office PowerPoint</Application>
  <PresentationFormat>Panoramiczny</PresentationFormat>
  <Paragraphs>46</Paragraphs>
  <Slides>16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16</vt:i4>
      </vt:variant>
    </vt:vector>
  </HeadingPairs>
  <TitlesOfParts>
    <vt:vector size="22" baseType="lpstr">
      <vt:lpstr>Arial</vt:lpstr>
      <vt:lpstr>Arial Narrow</vt:lpstr>
      <vt:lpstr>Times New Roman</vt:lpstr>
      <vt:lpstr>Trebuchet MS</vt:lpstr>
      <vt:lpstr>Wingdings 3</vt:lpstr>
      <vt:lpstr>Faseta</vt:lpstr>
      <vt:lpstr>Śląska Sieć  Szkół i Przedszkoli  Promujących Zdrowie</vt:lpstr>
      <vt:lpstr>W 2018 roku jako jedno z nielicznych przedszkoli w Katowicach otrzymaliśmy  KRAJOWY CERTYFIKAT PRZEDSZKOLE PROMUJĄCE ZDROWIE  Warunkiem otrzymania w/w Certyfikatu było: -posiadanie Certyfikatu I stopnia minimum 3 lata, - aktualny program autorski, - aktualna strona internetowa (zakładka ŚSSZiPZ), - przeprowadzenie autoewaluacji na wybranej grupie badawczej, w której powinni się znaleźć przedstawiciele całej społeczności przedszkolnej (rodzice, dzieci, dyrektor, nauczyciele, pracownicy niepedagogiczni) z wykorzystaniem narzędzi badawczych: kwestionariuszy ankiet, wywiadu, obserwacji i rysunków dzieci.   W bieżącym roku szkolnym ubiegamy się po raz drugi o  KRAJOWY CERTYFIKAT PRZEDSZKOLA PROMUJĄCEGO ZDROWIE. W kolejnych slajdach przedstawiamy wyniki autoewaluacji przeprowadzonej w miesiącu listopadzie 2023r. na grupie przedstawicieli wybranych  z całej społeczności przedszkolnej.    </vt:lpstr>
      <vt:lpstr>Badanie zostało przeprowadzone w listopadzie 2023 roku.   Łącznie wzięło w nim udział 121 osób,                               w tym dyrektor, 14 nauczycieli,                                                 14 pracowników niepedagogicznych,                                        50 rodziców i 42 dzieci (6-latków).   Kwestionariusz ankiety został podzielony                         na 6 części, w których badano                                               4 standarty i 2 efekty działań.  </vt:lpstr>
      <vt:lpstr>STANDARD I    Koncepcja pracy przedszkola, jego organizacja i struktura sprzyjają realizacji długofalowych, zaplanowanych działań dla wzmocnienia zdrowia dzieci, pracowników i rodziców dzieci</vt:lpstr>
      <vt:lpstr>Podsumowanie wyników w standardzie pierwszym</vt:lpstr>
      <vt:lpstr>STANDARD II  Klimat społeczny przedszkola sprzyja dobremu samopoczuciu i zdrowiu dzieci, pracowników i rodziców dzieci </vt:lpstr>
      <vt:lpstr>Nauczyciele - 100% odpowiedziało tak/ raczej tak Pracownicy niepedagogiczni -  93% odpowiedziało tak/ raczej tak Rodzice - 94% odpowiedziało tak/ raczej tak </vt:lpstr>
      <vt:lpstr>ARKUSZ ZBIORCZY DLA STANDARDU DRUGIEGO:  Badanie klimatu społecznego w grupie przedszkolnej techniką „Narysuj i opowiedz”</vt:lpstr>
      <vt:lpstr>STANDARD III   Przedszkole prowadzi edukację zdrowotną dzieci i stwarza im warunki do praktykowania w codziennym życiu zachowań prozdrowotnych </vt:lpstr>
      <vt:lpstr>98% nauczycieli odpowiedziało tak/ raczej tak 96% pracowników niepedagogicznych odpowiedziało tak/ raczej tak 90,2% rodziców odpowiedziało tak/ raczej tak</vt:lpstr>
      <vt:lpstr>STANDARD IV  Przedszkole podejmuje działania w celu zwiększenia kompetencji pracowników i rodziców dzieci w zakresie dbałości o własne zdrowie oraz do prowadzenia edukacji zdrowotnej dzieci </vt:lpstr>
      <vt:lpstr>82% ankietowanych odpowiedziało tak/ raczej tak</vt:lpstr>
      <vt:lpstr>EFEKTY DZIAŁAŃ Dobre samopoczucie w przedszkolu Najczęściej pojawiające się czynniki wpływające na samopoczucie:  Dobre relacje pomiędzy pracownikami, dobra współpraca całej społeczności przedszkola, pozytywne kontakty z rodzicami, życzliwa atmosfera, swoboda działań, przestrzenne i dobrze wyposażone sale, świetne zaplecze pracy, bardzo pomocny dyrektor. Ciepła atmosfera, domowa kuchnia, życzliwy personel, szczęśliwe dzieci, mili wychowawcy, wykwalifikowana, profesjonalna kadra, bezpieczeństwo jako priorytet, zawsze pomocny dyrektor, przyjazny stosunek do rodziców, dbanie o wszechstronny rozwój dzieci, zaufanie do rodzica, uśmiech dzieci, „ociąganie się” z wyjściem do domu.</vt:lpstr>
      <vt:lpstr>Podejmowanie działań dla wzmocnienia zdrowia  Najczęściej podejmowane działania:   Ograniczenia spożycia soli i cukru, picie większej ilości wody niegazowanej, zwiększenie aktywności fizycznej – jazda na rowerze, bieganie, fitness, pływanie. Ograniczenie korzystania z komputera i telewizji, codzienne spacery  i jazda na rowerze zależnie od pory roku, zamiana soków w kartonach na soki „własnej roboty” i wodę niegazowaną, zamiana białego pieczywa na ciemne,                         cykliczne wyjścia na siłownię, raz w tygodniu dzień warzyw i owoców,                          zajęcia sportowe dla całej rodziny w godzinach popołudniowych,  regularny rozkład dnia.</vt:lpstr>
      <vt:lpstr>Co jest największym osiągnięciem (mocną stroną) przedszkola?  Zmiana nawyków dzieci, rodziców i pracowników przedszkola dotyczących zdrowego trybu życia. Bardzo dobrze wyposażona baza przedszkola. Dwie sale gimnastyczne. Zmiana jadłospisu dla przedszkolaków. Korzystanie z pieca konwekcyjno-parowego podczas przygotowywania posiłków. Samodzielne przygotowywanie soków i jogurtów w kuchni przedszkolnej                     (ze świeżych owoców i warzyw sezonowych). Samodzielne uprawianie warzyw w skrzyniach ekologicznych.  Udział w programach i projektach edukacyjnych                                           dotyczących promocji zdrowia.  Posiadanie wielu Certyfikatów dotyczących promocji zdrowia                                         i aktywności ruchowej oraz bezpieczeństwa. </vt:lpstr>
      <vt:lpstr> PODSUMOWANIE  Wnioski do dalszych działań:                                                                                                                 - poszerzenie sposobów informowania rodziców                    o zajęciach/warsztatach dotyczących umiejętności wychowawczych   - objęcie wsparciem pracowników niepedagogicznych w zakresie dbałości o zdrowie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Śląska Sieć Szkół  i Przedszkoli Promujących       Zdrowie</dc:title>
  <dc:creator>Dom</dc:creator>
  <cp:lastModifiedBy>Iwona Krzepkowska</cp:lastModifiedBy>
  <cp:revision>26</cp:revision>
  <dcterms:created xsi:type="dcterms:W3CDTF">2018-05-31T13:28:34Z</dcterms:created>
  <dcterms:modified xsi:type="dcterms:W3CDTF">2024-01-17T21:03:42Z</dcterms:modified>
</cp:coreProperties>
</file>